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7" r:id="rId3"/>
    <p:sldId id="269" r:id="rId4"/>
    <p:sldId id="278" r:id="rId5"/>
    <p:sldId id="279" r:id="rId6"/>
    <p:sldId id="280" r:id="rId7"/>
    <p:sldId id="282" r:id="rId8"/>
    <p:sldId id="283" r:id="rId9"/>
    <p:sldId id="284" r:id="rId10"/>
    <p:sldId id="285" r:id="rId11"/>
    <p:sldId id="289" r:id="rId12"/>
    <p:sldId id="355" r:id="rId13"/>
    <p:sldId id="290" r:id="rId14"/>
    <p:sldId id="286" r:id="rId15"/>
    <p:sldId id="287" r:id="rId16"/>
    <p:sldId id="288" r:id="rId17"/>
    <p:sldId id="291" r:id="rId18"/>
    <p:sldId id="271" r:id="rId19"/>
    <p:sldId id="292" r:id="rId20"/>
    <p:sldId id="293" r:id="rId21"/>
    <p:sldId id="295" r:id="rId22"/>
    <p:sldId id="294" r:id="rId23"/>
    <p:sldId id="296" r:id="rId24"/>
    <p:sldId id="297" r:id="rId25"/>
    <p:sldId id="298" r:id="rId26"/>
    <p:sldId id="299" r:id="rId27"/>
    <p:sldId id="300" r:id="rId28"/>
    <p:sldId id="272" r:id="rId29"/>
    <p:sldId id="301" r:id="rId30"/>
    <p:sldId id="302" r:id="rId31"/>
    <p:sldId id="304" r:id="rId32"/>
    <p:sldId id="305" r:id="rId33"/>
    <p:sldId id="306" r:id="rId34"/>
    <p:sldId id="307" r:id="rId35"/>
    <p:sldId id="308" r:id="rId36"/>
    <p:sldId id="273" r:id="rId37"/>
    <p:sldId id="309" r:id="rId38"/>
    <p:sldId id="310" r:id="rId39"/>
    <p:sldId id="311" r:id="rId40"/>
    <p:sldId id="312" r:id="rId41"/>
    <p:sldId id="314" r:id="rId42"/>
    <p:sldId id="313" r:id="rId43"/>
    <p:sldId id="315" r:id="rId44"/>
    <p:sldId id="316" r:id="rId45"/>
    <p:sldId id="317" r:id="rId46"/>
    <p:sldId id="318" r:id="rId47"/>
    <p:sldId id="319" r:id="rId48"/>
    <p:sldId id="320" r:id="rId49"/>
    <p:sldId id="321" r:id="rId50"/>
    <p:sldId id="323" r:id="rId51"/>
    <p:sldId id="324" r:id="rId52"/>
    <p:sldId id="274" r:id="rId53"/>
    <p:sldId id="325" r:id="rId54"/>
    <p:sldId id="326" r:id="rId55"/>
    <p:sldId id="327" r:id="rId56"/>
    <p:sldId id="328" r:id="rId57"/>
    <p:sldId id="329" r:id="rId58"/>
    <p:sldId id="330" r:id="rId59"/>
    <p:sldId id="331" r:id="rId60"/>
    <p:sldId id="332" r:id="rId61"/>
    <p:sldId id="334" r:id="rId62"/>
    <p:sldId id="333" r:id="rId63"/>
    <p:sldId id="335" r:id="rId64"/>
    <p:sldId id="336" r:id="rId65"/>
    <p:sldId id="275" r:id="rId66"/>
    <p:sldId id="337" r:id="rId67"/>
    <p:sldId id="338" r:id="rId68"/>
    <p:sldId id="339" r:id="rId69"/>
    <p:sldId id="340" r:id="rId70"/>
    <p:sldId id="341" r:id="rId71"/>
    <p:sldId id="342" r:id="rId72"/>
    <p:sldId id="343" r:id="rId73"/>
    <p:sldId id="344" r:id="rId74"/>
    <p:sldId id="345" r:id="rId75"/>
    <p:sldId id="346" r:id="rId76"/>
    <p:sldId id="347" r:id="rId77"/>
    <p:sldId id="276" r:id="rId78"/>
    <p:sldId id="348" r:id="rId79"/>
    <p:sldId id="349" r:id="rId80"/>
    <p:sldId id="350" r:id="rId81"/>
    <p:sldId id="351" r:id="rId82"/>
    <p:sldId id="352" r:id="rId83"/>
    <p:sldId id="353" r:id="rId84"/>
    <p:sldId id="354" r:id="rId85"/>
    <p:sldId id="277" r:id="rId8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17FC52B-6EAC-44C3-A3B1-AF3F566CF018}">
          <p14:sldIdLst>
            <p14:sldId id="256"/>
            <p14:sldId id="267"/>
          </p14:sldIdLst>
        </p14:section>
        <p14:section name="XML Overview" id="{21B38AA1-03D0-47E8-A210-63D88BA819E7}">
          <p14:sldIdLst>
            <p14:sldId id="269"/>
            <p14:sldId id="278"/>
            <p14:sldId id="279"/>
            <p14:sldId id="280"/>
            <p14:sldId id="282"/>
            <p14:sldId id="283"/>
            <p14:sldId id="284"/>
            <p14:sldId id="285"/>
            <p14:sldId id="289"/>
            <p14:sldId id="355"/>
            <p14:sldId id="290"/>
            <p14:sldId id="286"/>
            <p14:sldId id="287"/>
            <p14:sldId id="288"/>
            <p14:sldId id="291"/>
          </p14:sldIdLst>
        </p14:section>
        <p14:section name="XML Processing" id="{7C7B2839-F29E-484B-88A4-6A8676CA4251}">
          <p14:sldIdLst>
            <p14:sldId id="271"/>
            <p14:sldId id="292"/>
            <p14:sldId id="293"/>
            <p14:sldId id="295"/>
            <p14:sldId id="294"/>
            <p14:sldId id="296"/>
            <p14:sldId id="297"/>
            <p14:sldId id="298"/>
            <p14:sldId id="299"/>
            <p14:sldId id="300"/>
          </p14:sldIdLst>
        </p14:section>
        <p14:section name="JSON" id="{E6C546AA-AAD4-6A47-A7A2-CC041AD8E6FD}">
          <p14:sldIdLst>
            <p14:sldId id="272"/>
            <p14:sldId id="301"/>
            <p14:sldId id="302"/>
            <p14:sldId id="304"/>
            <p14:sldId id="305"/>
            <p14:sldId id="306"/>
            <p14:sldId id="307"/>
            <p14:sldId id="308"/>
          </p14:sldIdLst>
        </p14:section>
        <p14:section name="Overview of Web Services" id="{30B492BB-2E59-B74F-A392-EF1D6D031C62}">
          <p14:sldIdLst>
            <p14:sldId id="273"/>
            <p14:sldId id="309"/>
            <p14:sldId id="310"/>
            <p14:sldId id="311"/>
            <p14:sldId id="312"/>
            <p14:sldId id="314"/>
            <p14:sldId id="313"/>
            <p14:sldId id="315"/>
            <p14:sldId id="316"/>
            <p14:sldId id="317"/>
            <p14:sldId id="318"/>
            <p14:sldId id="319"/>
            <p14:sldId id="320"/>
            <p14:sldId id="321"/>
            <p14:sldId id="323"/>
            <p14:sldId id="324"/>
          </p14:sldIdLst>
        </p14:section>
        <p14:section name="Consuming web Services in PHP" id="{8CBFDFBC-D560-C54D-864C-EDDA35B9BDB7}">
          <p14:sldIdLst>
            <p14:sldId id="274"/>
            <p14:sldId id="325"/>
            <p14:sldId id="326"/>
            <p14:sldId id="327"/>
            <p14:sldId id="328"/>
            <p14:sldId id="329"/>
            <p14:sldId id="330"/>
            <p14:sldId id="331"/>
            <p14:sldId id="332"/>
            <p14:sldId id="334"/>
            <p14:sldId id="333"/>
            <p14:sldId id="335"/>
            <p14:sldId id="336"/>
          </p14:sldIdLst>
        </p14:section>
        <p14:section name="Creating Web Services" id="{AAC40114-5FB6-A349-9382-4C72880B73C2}">
          <p14:sldIdLst>
            <p14:sldId id="275"/>
            <p14:sldId id="337"/>
            <p14:sldId id="338"/>
            <p14:sldId id="339"/>
            <p14:sldId id="340"/>
            <p14:sldId id="341"/>
            <p14:sldId id="342"/>
            <p14:sldId id="343"/>
            <p14:sldId id="344"/>
            <p14:sldId id="345"/>
            <p14:sldId id="346"/>
            <p14:sldId id="347"/>
          </p14:sldIdLst>
        </p14:section>
        <p14:section name="Asynchronous Web Services" id="{C655E649-1122-DA42-9B85-6E23AEBD19D6}">
          <p14:sldIdLst>
            <p14:sldId id="276"/>
            <p14:sldId id="348"/>
            <p14:sldId id="349"/>
            <p14:sldId id="350"/>
            <p14:sldId id="351"/>
            <p14:sldId id="352"/>
            <p14:sldId id="353"/>
            <p14:sldId id="354"/>
          </p14:sldIdLst>
        </p14:section>
        <p14:section name="What You’ve Learned" id="{D1453C29-32EE-E84B-8F2B-E90C5636CCB5}">
          <p14:sldIdLst>
            <p14:sldId id="277"/>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04" autoAdjust="0"/>
    <p:restoredTop sz="99598" autoAdjust="0"/>
  </p:normalViewPr>
  <p:slideViewPr>
    <p:cSldViewPr showGuides="1">
      <p:cViewPr varScale="1">
        <p:scale>
          <a:sx n="91" d="100"/>
          <a:sy n="91" d="100"/>
        </p:scale>
        <p:origin x="888" y="78"/>
      </p:cViewPr>
      <p:guideLst>
        <p:guide orient="horz" pos="2880"/>
        <p:guide orient="horz" pos="1440"/>
        <p:guide orient="horz"/>
        <p:guide pos="3840"/>
        <p:guide pos="19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1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smtClean="0">
                <a:solidFill>
                  <a:schemeClr val="bg1"/>
                </a:solidFill>
                <a:latin typeface="+mj-lt"/>
              </a:rPr>
              <a:t>Textbook</a:t>
            </a:r>
            <a:r>
              <a:rPr lang="en-US" sz="1200" baseline="0" dirty="0" smtClean="0">
                <a:solidFill>
                  <a:schemeClr val="bg1"/>
                </a:solidFill>
                <a:latin typeface="+mj-lt"/>
              </a:rPr>
              <a:t> to be published by </a:t>
            </a:r>
            <a:r>
              <a:rPr lang="en-US" sz="1200" dirty="0" smtClean="0">
                <a:solidFill>
                  <a:schemeClr val="bg1"/>
                </a:solidFill>
                <a:latin typeface="+mj-lt"/>
              </a:rPr>
              <a:t>Pearson Ed in early 2014</a:t>
            </a:r>
          </a:p>
          <a:p>
            <a:pPr algn="r"/>
            <a:r>
              <a:rPr lang="en-US" sz="1200" dirty="0" smtClean="0">
                <a:solidFill>
                  <a:schemeClr val="bg1"/>
                </a:solidFill>
                <a:latin typeface="+mj-lt"/>
              </a:rPr>
              <a:t>http://www.funwebdev.com</a:t>
            </a:r>
            <a:endParaRPr lang="en-US" sz="1200" dirty="0">
              <a:solidFill>
                <a:schemeClr val="bg1"/>
              </a:solidFill>
              <a:latin typeface="+mj-lt"/>
            </a:endParaRP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smtClean="0">
                <a:solidFill>
                  <a:schemeClr val="bg1"/>
                </a:solidFill>
                <a:latin typeface="+mn-lt"/>
                <a:ea typeface="+mn-ea"/>
                <a:cs typeface="+mn-cs"/>
              </a:rPr>
              <a:t>© 2015 Pearson</a:t>
            </a:r>
          </a:p>
          <a:p>
            <a:pPr algn="r"/>
            <a:r>
              <a:rPr lang="en-US" sz="1200" kern="1200" smtClean="0">
                <a:solidFill>
                  <a:schemeClr val="bg1"/>
                </a:solidFill>
                <a:latin typeface="+mn-lt"/>
                <a:ea typeface="+mn-ea"/>
                <a:cs typeface="+mn-cs"/>
              </a:rPr>
              <a:t>http://www.funwebdev.com</a:t>
            </a:r>
            <a:endParaRPr lang="en-US" sz="1200" kern="1200" dirty="0">
              <a:solidFill>
                <a:schemeClr val="bg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5/4/2016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maps.googleapis.com/maps/api/geocode/xml?addres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smtClean="0"/>
              <a:t>XML Processing and Web Services</a:t>
            </a:r>
            <a:endParaRPr lang="en-US" dirty="0">
              <a:solidFill>
                <a:schemeClr val="tx2"/>
              </a:solidFill>
            </a:endParaRP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smtClean="0"/>
              <a:t>Chapter 17</a:t>
            </a:r>
            <a:endParaRPr lang="en-US"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Schema</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Just one example</a:t>
            </a:r>
            <a:endParaRPr lang="en-US" dirty="0"/>
          </a:p>
        </p:txBody>
      </p:sp>
      <p:pic>
        <p:nvPicPr>
          <p:cNvPr id="6" name="Picture 5" descr="Screen Shot 2014-02-16 at 8.42.39 PM.png"/>
          <p:cNvPicPr>
            <a:picLocks noChangeAspect="1"/>
          </p:cNvPicPr>
          <p:nvPr/>
        </p:nvPicPr>
        <p:blipFill>
          <a:blip r:embed="rId2" cstate="print">
            <a:clrChange>
              <a:clrFrom>
                <a:srgbClr val="E7F1F6"/>
              </a:clrFrom>
              <a:clrTo>
                <a:srgbClr val="E7F1F6">
                  <a:alpha val="0"/>
                </a:srgbClr>
              </a:clrTo>
            </a:clrChange>
            <a:extLst>
              <a:ext uri="{28A0092B-C50C-407E-A947-70E740481C1C}">
                <a14:useLocalDpi xmlns:a14="http://schemas.microsoft.com/office/drawing/2010/main" val="0"/>
              </a:ext>
            </a:extLst>
          </a:blip>
          <a:stretch>
            <a:fillRect/>
          </a:stretch>
        </p:blipFill>
        <p:spPr>
          <a:xfrm>
            <a:off x="838200" y="1219200"/>
            <a:ext cx="5562600" cy="5209748"/>
          </a:xfrm>
          <a:prstGeom prst="rect">
            <a:avLst/>
          </a:prstGeom>
        </p:spPr>
      </p:pic>
    </p:spTree>
    <p:extLst>
      <p:ext uri="{BB962C8B-B14F-4D97-AF65-F5344CB8AC3E}">
        <p14:creationId xmlns:p14="http://schemas.microsoft.com/office/powerpoint/2010/main" val="2435330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XPath</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Another XML Technology</a:t>
            </a:r>
            <a:endParaRPr lang="en-US" dirty="0"/>
          </a:p>
        </p:txBody>
      </p:sp>
      <p:sp>
        <p:nvSpPr>
          <p:cNvPr id="3" name="Content Placeholder 2"/>
          <p:cNvSpPr>
            <a:spLocks noGrp="1"/>
          </p:cNvSpPr>
          <p:nvPr>
            <p:ph idx="1"/>
          </p:nvPr>
        </p:nvSpPr>
        <p:spPr/>
        <p:txBody>
          <a:bodyPr/>
          <a:lstStyle/>
          <a:p>
            <a:r>
              <a:rPr lang="en-US" b="1" dirty="0" err="1" smtClean="0"/>
              <a:t>XPath</a:t>
            </a:r>
            <a:r>
              <a:rPr lang="en-US" dirty="0" smtClean="0"/>
              <a:t> is a </a:t>
            </a:r>
            <a:r>
              <a:rPr lang="en-US" dirty="0"/>
              <a:t>standardized syntax for searching an XML document and for navigating to </a:t>
            </a:r>
            <a:r>
              <a:rPr lang="en-US" dirty="0" smtClean="0"/>
              <a:t>elements within </a:t>
            </a:r>
            <a:r>
              <a:rPr lang="en-US" dirty="0"/>
              <a:t>the XML </a:t>
            </a:r>
            <a:r>
              <a:rPr lang="en-US" dirty="0" smtClean="0"/>
              <a:t>document</a:t>
            </a:r>
          </a:p>
          <a:p>
            <a:r>
              <a:rPr lang="en-US" dirty="0" err="1"/>
              <a:t>XPath</a:t>
            </a:r>
            <a:r>
              <a:rPr lang="en-US" dirty="0"/>
              <a:t> is typically used as part of the </a:t>
            </a:r>
            <a:r>
              <a:rPr lang="en-US" dirty="0" smtClean="0"/>
              <a:t>programmatic manipulation </a:t>
            </a:r>
            <a:r>
              <a:rPr lang="en-US" dirty="0"/>
              <a:t>of an XML document in PHP and other </a:t>
            </a:r>
            <a:r>
              <a:rPr lang="en-US" dirty="0" smtClean="0"/>
              <a:t>languages</a:t>
            </a:r>
          </a:p>
          <a:p>
            <a:r>
              <a:rPr lang="en-US" dirty="0" err="1"/>
              <a:t>XPath</a:t>
            </a:r>
            <a:r>
              <a:rPr lang="en-US" dirty="0"/>
              <a:t> uses a syntax that is similar to the one used in most operating systems </a:t>
            </a:r>
            <a:r>
              <a:rPr lang="en-US" dirty="0" smtClean="0"/>
              <a:t>to access </a:t>
            </a:r>
            <a:r>
              <a:rPr lang="en-US" dirty="0"/>
              <a:t>directories.</a:t>
            </a:r>
          </a:p>
        </p:txBody>
      </p:sp>
    </p:spTree>
    <p:extLst>
      <p:ext uri="{BB962C8B-B14F-4D97-AF65-F5344CB8AC3E}">
        <p14:creationId xmlns:p14="http://schemas.microsoft.com/office/powerpoint/2010/main" val="3613006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XPath</a:t>
            </a:r>
            <a:endParaRPr lang="en-US" dirty="0"/>
          </a:p>
        </p:txBody>
      </p:sp>
      <p:sp>
        <p:nvSpPr>
          <p:cNvPr id="3" name="Content Placeholder 2"/>
          <p:cNvSpPr>
            <a:spLocks noGrp="1"/>
          </p:cNvSpPr>
          <p:nvPr>
            <p:ph idx="1"/>
          </p:nvPr>
        </p:nvSpPr>
        <p:spPr/>
        <p:txBody>
          <a:bodyPr>
            <a:noAutofit/>
          </a:bodyPr>
          <a:lstStyle/>
          <a:p>
            <a:pPr>
              <a:spcBef>
                <a:spcPts val="0"/>
              </a:spcBef>
              <a:spcAft>
                <a:spcPts val="0"/>
              </a:spcAft>
            </a:pPr>
            <a:r>
              <a:rPr lang="en-CA" sz="1000" dirty="0" smtClean="0">
                <a:latin typeface="Consolas" pitchFamily="49" charset="0"/>
                <a:cs typeface="Consolas" pitchFamily="49" charset="0"/>
              </a:rPr>
              <a:t>&lt;?xml version="1.0" encoding="ISO-8859-1"?&gt;</a:t>
            </a:r>
          </a:p>
          <a:p>
            <a:pPr>
              <a:spcBef>
                <a:spcPts val="0"/>
              </a:spcBef>
              <a:spcAft>
                <a:spcPts val="0"/>
              </a:spcAft>
            </a:pPr>
            <a:r>
              <a:rPr lang="en-CA" sz="1000" dirty="0" smtClean="0">
                <a:latin typeface="Consolas" pitchFamily="49" charset="0"/>
                <a:cs typeface="Consolas" pitchFamily="49" charset="0"/>
              </a:rPr>
              <a:t>&lt;art&gt;</a:t>
            </a:r>
          </a:p>
          <a:p>
            <a:pPr>
              <a:spcBef>
                <a:spcPts val="0"/>
              </a:spcBef>
              <a:spcAft>
                <a:spcPts val="0"/>
              </a:spcAft>
            </a:pPr>
            <a:r>
              <a:rPr lang="en-CA" sz="1000" dirty="0" smtClean="0">
                <a:latin typeface="Consolas" pitchFamily="49" charset="0"/>
                <a:cs typeface="Consolas" pitchFamily="49" charset="0"/>
              </a:rPr>
              <a:t>  &lt;painting id="290"&gt;</a:t>
            </a:r>
          </a:p>
          <a:p>
            <a:pPr>
              <a:spcBef>
                <a:spcPts val="0"/>
              </a:spcBef>
              <a:spcAft>
                <a:spcPts val="0"/>
              </a:spcAft>
            </a:pPr>
            <a:r>
              <a:rPr lang="en-CA" sz="1000" dirty="0" smtClean="0">
                <a:latin typeface="Consolas" pitchFamily="49" charset="0"/>
                <a:cs typeface="Consolas" pitchFamily="49" charset="0"/>
              </a:rPr>
              <a:t>    &lt;title&gt;Balcony&lt;/title&gt;</a:t>
            </a:r>
          </a:p>
          <a:p>
            <a:pPr>
              <a:spcBef>
                <a:spcPts val="0"/>
              </a:spcBef>
              <a:spcAft>
                <a:spcPts val="0"/>
              </a:spcAft>
            </a:pPr>
            <a:r>
              <a:rPr lang="en-CA" sz="1000" dirty="0" smtClean="0">
                <a:latin typeface="Consolas" pitchFamily="49" charset="0"/>
                <a:cs typeface="Consolas" pitchFamily="49" charset="0"/>
              </a:rPr>
              <a:t>    &lt;artist&gt;</a:t>
            </a:r>
          </a:p>
          <a:p>
            <a:pPr>
              <a:spcBef>
                <a:spcPts val="0"/>
              </a:spcBef>
              <a:spcAft>
                <a:spcPts val="0"/>
              </a:spcAft>
            </a:pPr>
            <a:r>
              <a:rPr lang="en-CA" sz="1000" dirty="0" smtClean="0">
                <a:latin typeface="Consolas" pitchFamily="49" charset="0"/>
                <a:cs typeface="Consolas" pitchFamily="49" charset="0"/>
              </a:rPr>
              <a:t>      &lt;name&gt;</a:t>
            </a:r>
            <a:r>
              <a:rPr lang="en-CA" sz="1000" dirty="0" err="1" smtClean="0">
                <a:latin typeface="Consolas" pitchFamily="49" charset="0"/>
                <a:cs typeface="Consolas" pitchFamily="49" charset="0"/>
              </a:rPr>
              <a:t>Manet</a:t>
            </a:r>
            <a:r>
              <a:rPr lang="en-CA" sz="1000" dirty="0" smtClean="0">
                <a:latin typeface="Consolas" pitchFamily="49" charset="0"/>
                <a:cs typeface="Consolas" pitchFamily="49" charset="0"/>
              </a:rPr>
              <a:t>&lt;/name&gt;</a:t>
            </a:r>
          </a:p>
          <a:p>
            <a:pPr>
              <a:spcBef>
                <a:spcPts val="0"/>
              </a:spcBef>
              <a:spcAft>
                <a:spcPts val="0"/>
              </a:spcAft>
            </a:pPr>
            <a:r>
              <a:rPr lang="en-CA" sz="1000" dirty="0" smtClean="0">
                <a:latin typeface="Consolas" pitchFamily="49" charset="0"/>
                <a:cs typeface="Consolas" pitchFamily="49" charset="0"/>
              </a:rPr>
              <a:t>      &lt;nationality&gt;France&lt;/nationality&gt;</a:t>
            </a:r>
          </a:p>
          <a:p>
            <a:pPr>
              <a:spcBef>
                <a:spcPts val="0"/>
              </a:spcBef>
              <a:spcAft>
                <a:spcPts val="0"/>
              </a:spcAft>
            </a:pPr>
            <a:r>
              <a:rPr lang="en-CA" sz="1000" dirty="0" smtClean="0">
                <a:latin typeface="Consolas" pitchFamily="49" charset="0"/>
                <a:cs typeface="Consolas" pitchFamily="49" charset="0"/>
              </a:rPr>
              <a:t>    &lt;/artist&gt;</a:t>
            </a:r>
          </a:p>
          <a:p>
            <a:pPr>
              <a:spcBef>
                <a:spcPts val="0"/>
              </a:spcBef>
              <a:spcAft>
                <a:spcPts val="0"/>
              </a:spcAft>
            </a:pPr>
            <a:r>
              <a:rPr lang="en-CA" sz="1000" dirty="0" smtClean="0">
                <a:latin typeface="Consolas" pitchFamily="49" charset="0"/>
                <a:cs typeface="Consolas" pitchFamily="49" charset="0"/>
              </a:rPr>
              <a:t>    &lt;year&gt;1868&lt;/year&gt;</a:t>
            </a:r>
          </a:p>
          <a:p>
            <a:pPr>
              <a:spcBef>
                <a:spcPts val="0"/>
              </a:spcBef>
              <a:spcAft>
                <a:spcPts val="0"/>
              </a:spcAft>
            </a:pPr>
            <a:r>
              <a:rPr lang="en-CA" sz="1000" dirty="0" smtClean="0">
                <a:latin typeface="Consolas" pitchFamily="49" charset="0"/>
                <a:cs typeface="Consolas" pitchFamily="49" charset="0"/>
              </a:rPr>
              <a:t>    &lt;medium&gt;Oil on canvas&lt;/medium&gt;</a:t>
            </a:r>
          </a:p>
          <a:p>
            <a:pPr>
              <a:spcBef>
                <a:spcPts val="0"/>
              </a:spcBef>
              <a:spcAft>
                <a:spcPts val="0"/>
              </a:spcAft>
            </a:pPr>
            <a:r>
              <a:rPr lang="en-CA" sz="1000" dirty="0" smtClean="0">
                <a:latin typeface="Consolas" pitchFamily="49" charset="0"/>
                <a:cs typeface="Consolas" pitchFamily="49" charset="0"/>
              </a:rPr>
              <a:t>  &lt;/painting&gt;</a:t>
            </a:r>
          </a:p>
          <a:p>
            <a:pPr>
              <a:spcBef>
                <a:spcPts val="0"/>
              </a:spcBef>
              <a:spcAft>
                <a:spcPts val="0"/>
              </a:spcAft>
            </a:pPr>
            <a:r>
              <a:rPr lang="en-CA" sz="1000" dirty="0" smtClean="0">
                <a:latin typeface="Consolas" pitchFamily="49" charset="0"/>
                <a:cs typeface="Consolas" pitchFamily="49" charset="0"/>
              </a:rPr>
              <a:t>  &lt;painting id="192"&gt;</a:t>
            </a:r>
          </a:p>
          <a:p>
            <a:pPr>
              <a:spcBef>
                <a:spcPts val="0"/>
              </a:spcBef>
              <a:spcAft>
                <a:spcPts val="0"/>
              </a:spcAft>
            </a:pPr>
            <a:r>
              <a:rPr lang="en-CA" sz="1000" dirty="0" smtClean="0">
                <a:latin typeface="Consolas" pitchFamily="49" charset="0"/>
                <a:cs typeface="Consolas" pitchFamily="49" charset="0"/>
              </a:rPr>
              <a:t>    &lt;title&gt;The Kiss&lt;/title&gt;</a:t>
            </a:r>
          </a:p>
          <a:p>
            <a:pPr>
              <a:spcBef>
                <a:spcPts val="0"/>
              </a:spcBef>
              <a:spcAft>
                <a:spcPts val="0"/>
              </a:spcAft>
            </a:pPr>
            <a:r>
              <a:rPr lang="en-CA" sz="1000" dirty="0" smtClean="0">
                <a:latin typeface="Consolas" pitchFamily="49" charset="0"/>
                <a:cs typeface="Consolas" pitchFamily="49" charset="0"/>
              </a:rPr>
              <a:t>    &lt;artist&gt;</a:t>
            </a:r>
          </a:p>
          <a:p>
            <a:pPr>
              <a:spcBef>
                <a:spcPts val="0"/>
              </a:spcBef>
              <a:spcAft>
                <a:spcPts val="0"/>
              </a:spcAft>
            </a:pPr>
            <a:r>
              <a:rPr lang="en-CA" sz="1000" dirty="0" smtClean="0">
                <a:latin typeface="Consolas" pitchFamily="49" charset="0"/>
                <a:cs typeface="Consolas" pitchFamily="49" charset="0"/>
              </a:rPr>
              <a:t>      &lt;name&gt;Klimt&lt;/name&gt;</a:t>
            </a:r>
          </a:p>
          <a:p>
            <a:pPr>
              <a:spcBef>
                <a:spcPts val="0"/>
              </a:spcBef>
              <a:spcAft>
                <a:spcPts val="0"/>
              </a:spcAft>
            </a:pPr>
            <a:r>
              <a:rPr lang="en-CA" sz="1000" dirty="0" smtClean="0">
                <a:latin typeface="Consolas" pitchFamily="49" charset="0"/>
                <a:cs typeface="Consolas" pitchFamily="49" charset="0"/>
              </a:rPr>
              <a:t>      &lt;nationality&gt;Austria&lt;/nationality&gt;</a:t>
            </a:r>
          </a:p>
          <a:p>
            <a:pPr>
              <a:spcBef>
                <a:spcPts val="0"/>
              </a:spcBef>
              <a:spcAft>
                <a:spcPts val="0"/>
              </a:spcAft>
            </a:pPr>
            <a:r>
              <a:rPr lang="en-CA" sz="1000" dirty="0" smtClean="0">
                <a:latin typeface="Consolas" pitchFamily="49" charset="0"/>
                <a:cs typeface="Consolas" pitchFamily="49" charset="0"/>
              </a:rPr>
              <a:t>    &lt;/artist&gt;</a:t>
            </a:r>
          </a:p>
          <a:p>
            <a:pPr>
              <a:spcBef>
                <a:spcPts val="0"/>
              </a:spcBef>
              <a:spcAft>
                <a:spcPts val="0"/>
              </a:spcAft>
            </a:pPr>
            <a:r>
              <a:rPr lang="en-CA" sz="1000" dirty="0" smtClean="0">
                <a:latin typeface="Consolas" pitchFamily="49" charset="0"/>
                <a:cs typeface="Consolas" pitchFamily="49" charset="0"/>
              </a:rPr>
              <a:t>    &lt;year&gt;1907&lt;/year&gt;</a:t>
            </a:r>
          </a:p>
          <a:p>
            <a:pPr>
              <a:spcBef>
                <a:spcPts val="0"/>
              </a:spcBef>
              <a:spcAft>
                <a:spcPts val="0"/>
              </a:spcAft>
            </a:pPr>
            <a:r>
              <a:rPr lang="en-US" sz="1000" dirty="0" smtClean="0">
                <a:latin typeface="Consolas" pitchFamily="49" charset="0"/>
                <a:cs typeface="Consolas" pitchFamily="49" charset="0"/>
              </a:rPr>
              <a:t>    &lt;medium&gt;Oil and gold on canvas&lt;/medium&gt;</a:t>
            </a:r>
          </a:p>
          <a:p>
            <a:pPr>
              <a:spcBef>
                <a:spcPts val="0"/>
              </a:spcBef>
              <a:spcAft>
                <a:spcPts val="0"/>
              </a:spcAft>
            </a:pPr>
            <a:r>
              <a:rPr lang="en-CA" sz="1000" dirty="0" smtClean="0">
                <a:latin typeface="Consolas" pitchFamily="49" charset="0"/>
                <a:cs typeface="Consolas" pitchFamily="49" charset="0"/>
              </a:rPr>
              <a:t>  &lt;/painting&gt;</a:t>
            </a:r>
          </a:p>
          <a:p>
            <a:pPr>
              <a:spcBef>
                <a:spcPts val="0"/>
              </a:spcBef>
              <a:spcAft>
                <a:spcPts val="0"/>
              </a:spcAft>
            </a:pPr>
            <a:r>
              <a:rPr lang="en-CA" sz="1000" dirty="0" smtClean="0">
                <a:latin typeface="Consolas" pitchFamily="49" charset="0"/>
                <a:cs typeface="Consolas" pitchFamily="49" charset="0"/>
              </a:rPr>
              <a:t>  &lt;painting id="139"&gt;</a:t>
            </a:r>
          </a:p>
          <a:p>
            <a:pPr>
              <a:spcBef>
                <a:spcPts val="0"/>
              </a:spcBef>
              <a:spcAft>
                <a:spcPts val="0"/>
              </a:spcAft>
            </a:pPr>
            <a:r>
              <a:rPr lang="en-US" sz="1000" dirty="0" smtClean="0">
                <a:latin typeface="Consolas" pitchFamily="49" charset="0"/>
                <a:cs typeface="Consolas" pitchFamily="49" charset="0"/>
              </a:rPr>
              <a:t>    &lt;title&gt;The Oath of the </a:t>
            </a:r>
            <a:r>
              <a:rPr lang="en-US" sz="1000" dirty="0" err="1" smtClean="0">
                <a:latin typeface="Consolas" pitchFamily="49" charset="0"/>
                <a:cs typeface="Consolas" pitchFamily="49" charset="0"/>
              </a:rPr>
              <a:t>Horatii</a:t>
            </a:r>
            <a:r>
              <a:rPr lang="en-US" sz="1000" dirty="0" smtClean="0">
                <a:latin typeface="Consolas" pitchFamily="49" charset="0"/>
                <a:cs typeface="Consolas" pitchFamily="49" charset="0"/>
              </a:rPr>
              <a:t>&lt;/title&gt;</a:t>
            </a:r>
          </a:p>
          <a:p>
            <a:pPr>
              <a:spcBef>
                <a:spcPts val="0"/>
              </a:spcBef>
              <a:spcAft>
                <a:spcPts val="0"/>
              </a:spcAft>
            </a:pPr>
            <a:r>
              <a:rPr lang="en-CA" sz="1000" dirty="0" smtClean="0">
                <a:latin typeface="Consolas" pitchFamily="49" charset="0"/>
                <a:cs typeface="Consolas" pitchFamily="49" charset="0"/>
              </a:rPr>
              <a:t>    &lt;artist&gt;</a:t>
            </a:r>
          </a:p>
          <a:p>
            <a:pPr>
              <a:spcBef>
                <a:spcPts val="0"/>
              </a:spcBef>
              <a:spcAft>
                <a:spcPts val="0"/>
              </a:spcAft>
            </a:pPr>
            <a:r>
              <a:rPr lang="en-CA" sz="1000" dirty="0" smtClean="0">
                <a:latin typeface="Consolas" pitchFamily="49" charset="0"/>
                <a:cs typeface="Consolas" pitchFamily="49" charset="0"/>
              </a:rPr>
              <a:t>      &lt;name&gt;David&lt;/name&gt;</a:t>
            </a:r>
          </a:p>
          <a:p>
            <a:pPr>
              <a:spcBef>
                <a:spcPts val="0"/>
              </a:spcBef>
              <a:spcAft>
                <a:spcPts val="0"/>
              </a:spcAft>
            </a:pPr>
            <a:r>
              <a:rPr lang="en-CA" sz="1000" dirty="0" smtClean="0">
                <a:latin typeface="Consolas" pitchFamily="49" charset="0"/>
                <a:cs typeface="Consolas" pitchFamily="49" charset="0"/>
              </a:rPr>
              <a:t>      &lt;nationality&gt;France&lt;/nationality&gt;</a:t>
            </a:r>
          </a:p>
          <a:p>
            <a:pPr>
              <a:spcBef>
                <a:spcPts val="0"/>
              </a:spcBef>
              <a:spcAft>
                <a:spcPts val="0"/>
              </a:spcAft>
            </a:pPr>
            <a:r>
              <a:rPr lang="en-CA" sz="1000" dirty="0" smtClean="0">
                <a:latin typeface="Consolas" pitchFamily="49" charset="0"/>
                <a:cs typeface="Consolas" pitchFamily="49" charset="0"/>
              </a:rPr>
              <a:t>    &lt;/artist&gt;</a:t>
            </a:r>
          </a:p>
          <a:p>
            <a:pPr>
              <a:spcBef>
                <a:spcPts val="0"/>
              </a:spcBef>
              <a:spcAft>
                <a:spcPts val="0"/>
              </a:spcAft>
            </a:pPr>
            <a:r>
              <a:rPr lang="en-CA" sz="1000" dirty="0" smtClean="0">
                <a:latin typeface="Consolas" pitchFamily="49" charset="0"/>
                <a:cs typeface="Consolas" pitchFamily="49" charset="0"/>
              </a:rPr>
              <a:t>    &lt;year&gt;1784&lt;/year&gt;</a:t>
            </a:r>
          </a:p>
          <a:p>
            <a:pPr>
              <a:spcBef>
                <a:spcPts val="0"/>
              </a:spcBef>
              <a:spcAft>
                <a:spcPts val="0"/>
              </a:spcAft>
            </a:pPr>
            <a:r>
              <a:rPr lang="en-CA" sz="1000" dirty="0" smtClean="0">
                <a:latin typeface="Consolas" pitchFamily="49" charset="0"/>
                <a:cs typeface="Consolas" pitchFamily="49" charset="0"/>
              </a:rPr>
              <a:t>    &lt;medium&gt;Oil on canvas&lt;/medium&gt;</a:t>
            </a:r>
          </a:p>
          <a:p>
            <a:pPr>
              <a:spcBef>
                <a:spcPts val="0"/>
              </a:spcBef>
              <a:spcAft>
                <a:spcPts val="0"/>
              </a:spcAft>
            </a:pPr>
            <a:r>
              <a:rPr lang="en-CA" sz="1000" dirty="0" smtClean="0">
                <a:latin typeface="Consolas" pitchFamily="49" charset="0"/>
                <a:cs typeface="Consolas" pitchFamily="49" charset="0"/>
              </a:rPr>
              <a:t>  &lt;/painting&gt;</a:t>
            </a:r>
          </a:p>
          <a:p>
            <a:pPr>
              <a:spcBef>
                <a:spcPts val="0"/>
              </a:spcBef>
              <a:spcAft>
                <a:spcPts val="0"/>
              </a:spcAft>
            </a:pPr>
            <a:r>
              <a:rPr lang="en-CA" sz="1000" dirty="0" smtClean="0">
                <a:latin typeface="Consolas" pitchFamily="49" charset="0"/>
                <a:cs typeface="Consolas" pitchFamily="49" charset="0"/>
              </a:rPr>
              <a:t>&lt;/art&gt;</a:t>
            </a:r>
          </a:p>
          <a:p>
            <a:pPr>
              <a:spcBef>
                <a:spcPts val="0"/>
              </a:spcBef>
              <a:spcAft>
                <a:spcPts val="0"/>
              </a:spcAft>
            </a:pPr>
            <a:endParaRPr lang="en-US" sz="1000" dirty="0">
              <a:latin typeface="Consolas" pitchFamily="49" charset="0"/>
              <a:cs typeface="Consolas" pitchFamily="49" charset="0"/>
            </a:endParaRPr>
          </a:p>
        </p:txBody>
      </p:sp>
      <p:sp>
        <p:nvSpPr>
          <p:cNvPr id="4" name="Content Placeholder 3"/>
          <p:cNvSpPr>
            <a:spLocks noGrp="1"/>
          </p:cNvSpPr>
          <p:nvPr>
            <p:ph sz="quarter" idx="13"/>
          </p:nvPr>
        </p:nvSpPr>
        <p:spPr/>
        <p:txBody>
          <a:bodyPr>
            <a:normAutofit lnSpcReduction="10000"/>
          </a:bodyPr>
          <a:lstStyle/>
          <a:p>
            <a:r>
              <a:rPr lang="en-US" dirty="0" smtClean="0"/>
              <a:t>Learn by example</a:t>
            </a:r>
            <a:endParaRPr lang="en-US" dirty="0"/>
          </a:p>
        </p:txBody>
      </p:sp>
      <p:sp>
        <p:nvSpPr>
          <p:cNvPr id="5" name="TextBox 4"/>
          <p:cNvSpPr txBox="1"/>
          <p:nvPr/>
        </p:nvSpPr>
        <p:spPr>
          <a:xfrm>
            <a:off x="5029200" y="762000"/>
            <a:ext cx="3581400" cy="1754326"/>
          </a:xfrm>
          <a:prstGeom prst="rect">
            <a:avLst/>
          </a:prstGeom>
          <a:noFill/>
        </p:spPr>
        <p:txBody>
          <a:bodyPr wrap="square" rtlCol="0">
            <a:spAutoFit/>
          </a:bodyPr>
          <a:lstStyle/>
          <a:p>
            <a:pPr marL="342900" indent="-342900">
              <a:buAutoNum type="arabicPeriod"/>
            </a:pPr>
            <a:r>
              <a:rPr lang="en-US" dirty="0" smtClean="0"/>
              <a:t>Select each painting</a:t>
            </a:r>
          </a:p>
          <a:p>
            <a:pPr marL="342900" indent="-342900">
              <a:buAutoNum type="arabicPeriod"/>
            </a:pPr>
            <a:r>
              <a:rPr lang="en-US" dirty="0" smtClean="0"/>
              <a:t>Select artist name of painting with id=192</a:t>
            </a:r>
          </a:p>
          <a:p>
            <a:pPr marL="342900" indent="-342900">
              <a:buAutoNum type="arabicPeriod"/>
            </a:pPr>
            <a:r>
              <a:rPr lang="en-US" dirty="0" smtClean="0"/>
              <a:t>Select the id attribute of the third painting.</a:t>
            </a:r>
          </a:p>
          <a:p>
            <a:pPr marL="342900" indent="-342900">
              <a:buAutoNum type="arabicPeriod"/>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XPath</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Learn through example</a:t>
            </a:r>
            <a:endParaRPr lang="en-US" dirty="0"/>
          </a:p>
        </p:txBody>
      </p:sp>
      <p:pic>
        <p:nvPicPr>
          <p:cNvPr id="6" name="Content Placeholder 5" descr="4071517005.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0882" r="-10882"/>
          <a:stretch>
            <a:fillRect/>
          </a:stretch>
        </p:blipFill>
        <p:spPr>
          <a:xfrm>
            <a:off x="228600" y="381000"/>
            <a:ext cx="8513444" cy="6019800"/>
          </a:xfrm>
        </p:spPr>
      </p:pic>
    </p:spTree>
    <p:extLst>
      <p:ext uri="{BB962C8B-B14F-4D97-AF65-F5344CB8AC3E}">
        <p14:creationId xmlns:p14="http://schemas.microsoft.com/office/powerpoint/2010/main" val="29238359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XSLT</a:t>
            </a:r>
            <a:endParaRPr lang="en-US" dirty="0"/>
          </a:p>
        </p:txBody>
      </p:sp>
      <p:sp>
        <p:nvSpPr>
          <p:cNvPr id="4" name="Content Placeholder 3"/>
          <p:cNvSpPr>
            <a:spLocks noGrp="1"/>
          </p:cNvSpPr>
          <p:nvPr>
            <p:ph sz="quarter" idx="13"/>
          </p:nvPr>
        </p:nvSpPr>
        <p:spPr/>
        <p:txBody>
          <a:bodyPr>
            <a:normAutofit lnSpcReduction="10000"/>
          </a:bodyPr>
          <a:lstStyle/>
          <a:p>
            <a:r>
              <a:rPr lang="en-US" dirty="0"/>
              <a:t>XML </a:t>
            </a:r>
            <a:r>
              <a:rPr lang="en-US" dirty="0" err="1"/>
              <a:t>Stylesheet</a:t>
            </a:r>
            <a:r>
              <a:rPr lang="en-US" dirty="0"/>
              <a:t> Transformations</a:t>
            </a:r>
          </a:p>
        </p:txBody>
      </p:sp>
      <p:sp>
        <p:nvSpPr>
          <p:cNvPr id="5" name="Content Placeholder 4"/>
          <p:cNvSpPr>
            <a:spLocks noGrp="1"/>
          </p:cNvSpPr>
          <p:nvPr>
            <p:ph idx="1"/>
          </p:nvPr>
        </p:nvSpPr>
        <p:spPr>
          <a:xfrm>
            <a:off x="914400" y="1646237"/>
            <a:ext cx="2895600" cy="4525963"/>
          </a:xfrm>
        </p:spPr>
        <p:txBody>
          <a:bodyPr/>
          <a:lstStyle/>
          <a:p>
            <a:r>
              <a:rPr lang="en-US" dirty="0"/>
              <a:t>XSLT is an XML-based programming language that is used for transforming </a:t>
            </a:r>
            <a:r>
              <a:rPr lang="en-US" dirty="0" smtClean="0"/>
              <a:t>XML into </a:t>
            </a:r>
            <a:r>
              <a:rPr lang="en-US" dirty="0"/>
              <a:t>other document formats</a:t>
            </a:r>
          </a:p>
        </p:txBody>
      </p:sp>
      <p:pic>
        <p:nvPicPr>
          <p:cNvPr id="3" name="Picture 2" descr="4071517002.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1752600"/>
            <a:ext cx="4851321" cy="4526013"/>
          </a:xfrm>
          <a:prstGeom prst="rect">
            <a:avLst/>
          </a:prstGeom>
        </p:spPr>
      </p:pic>
    </p:spTree>
    <p:extLst>
      <p:ext uri="{BB962C8B-B14F-4D97-AF65-F5344CB8AC3E}">
        <p14:creationId xmlns:p14="http://schemas.microsoft.com/office/powerpoint/2010/main" val="3185108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Another usage</a:t>
            </a:r>
            <a:endParaRPr lang="en-US" dirty="0"/>
          </a:p>
        </p:txBody>
      </p:sp>
      <p:sp>
        <p:nvSpPr>
          <p:cNvPr id="5" name="Content Placeholder 4"/>
          <p:cNvSpPr>
            <a:spLocks noGrp="1"/>
          </p:cNvSpPr>
          <p:nvPr>
            <p:ph idx="1"/>
          </p:nvPr>
        </p:nvSpPr>
        <p:spPr>
          <a:xfrm>
            <a:off x="914400" y="1646237"/>
            <a:ext cx="7239000" cy="4525963"/>
          </a:xfrm>
        </p:spPr>
        <p:txBody>
          <a:bodyPr/>
          <a:lstStyle/>
          <a:p>
            <a:r>
              <a:rPr lang="en-US" dirty="0"/>
              <a:t>XSLT is also used on the server </a:t>
            </a:r>
            <a:r>
              <a:rPr lang="en-US" dirty="0" smtClean="0"/>
              <a:t>side and </a:t>
            </a:r>
            <a:r>
              <a:rPr lang="en-US" dirty="0"/>
              <a:t>within JavaScript</a:t>
            </a:r>
          </a:p>
        </p:txBody>
      </p:sp>
      <p:pic>
        <p:nvPicPr>
          <p:cNvPr id="6" name="Picture 5" descr="4071517003.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799" y="2209800"/>
            <a:ext cx="6957653" cy="4114800"/>
          </a:xfrm>
          <a:prstGeom prst="rect">
            <a:avLst/>
          </a:prstGeom>
        </p:spPr>
      </p:pic>
    </p:spTree>
    <p:extLst>
      <p:ext uri="{BB962C8B-B14F-4D97-AF65-F5344CB8AC3E}">
        <p14:creationId xmlns:p14="http://schemas.microsoft.com/office/powerpoint/2010/main" val="27048625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XSLT</a:t>
            </a:r>
            <a:endParaRPr lang="en-US" dirty="0"/>
          </a:p>
        </p:txBody>
      </p:sp>
      <p:sp>
        <p:nvSpPr>
          <p:cNvPr id="4" name="Content Placeholder 3"/>
          <p:cNvSpPr>
            <a:spLocks noGrp="1"/>
          </p:cNvSpPr>
          <p:nvPr>
            <p:ph sz="quarter" idx="13"/>
          </p:nvPr>
        </p:nvSpPr>
        <p:spPr/>
        <p:txBody>
          <a:bodyPr>
            <a:normAutofit fontScale="85000" lnSpcReduction="10000"/>
          </a:bodyPr>
          <a:lstStyle/>
          <a:p>
            <a:r>
              <a:rPr lang="en-US" dirty="0" smtClean="0"/>
              <a:t>Example </a:t>
            </a:r>
            <a:r>
              <a:rPr lang="en-US" dirty="0"/>
              <a:t>XSLT document that </a:t>
            </a:r>
            <a:r>
              <a:rPr lang="en-US" dirty="0" smtClean="0"/>
              <a:t>converts </a:t>
            </a:r>
            <a:r>
              <a:rPr lang="en-US" dirty="0"/>
              <a:t>the </a:t>
            </a:r>
            <a:r>
              <a:rPr lang="en-US" dirty="0" smtClean="0"/>
              <a:t>XML from Listing </a:t>
            </a:r>
            <a:r>
              <a:rPr lang="en-US" dirty="0"/>
              <a:t>17.1 into an HTML list</a:t>
            </a:r>
          </a:p>
        </p:txBody>
      </p:sp>
      <p:pic>
        <p:nvPicPr>
          <p:cNvPr id="7" name="Content Placeholder 6" descr="Screen Shot 2014-02-16 at 8.47.53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7233" b="-7233"/>
          <a:stretch>
            <a:fillRect/>
          </a:stretch>
        </p:blipFill>
        <p:spPr/>
      </p:pic>
    </p:spTree>
    <p:extLst>
      <p:ext uri="{BB962C8B-B14F-4D97-AF65-F5344CB8AC3E}">
        <p14:creationId xmlns:p14="http://schemas.microsoft.com/office/powerpoint/2010/main" val="7255288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XSLT</a:t>
            </a:r>
            <a:endParaRPr lang="en-US" dirty="0"/>
          </a:p>
        </p:txBody>
      </p:sp>
      <p:sp>
        <p:nvSpPr>
          <p:cNvPr id="4" name="Content Placeholder 3"/>
          <p:cNvSpPr>
            <a:spLocks noGrp="1"/>
          </p:cNvSpPr>
          <p:nvPr>
            <p:ph sz="quarter" idx="13"/>
          </p:nvPr>
        </p:nvSpPr>
        <p:spPr/>
        <p:txBody>
          <a:bodyPr>
            <a:normAutofit lnSpcReduction="10000"/>
          </a:bodyPr>
          <a:lstStyle/>
          <a:p>
            <a:r>
              <a:rPr lang="en-US" dirty="0"/>
              <a:t>An XML parser is still needed to perform the actual transformation</a:t>
            </a:r>
          </a:p>
        </p:txBody>
      </p:sp>
      <p:pic>
        <p:nvPicPr>
          <p:cNvPr id="5" name="Content Placeholder 4" descr="4071517004.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14204" b="-14204"/>
          <a:stretch>
            <a:fillRect/>
          </a:stretch>
        </p:blipFill>
        <p:spPr/>
      </p:pic>
    </p:spTree>
    <p:extLst>
      <p:ext uri="{BB962C8B-B14F-4D97-AF65-F5344CB8AC3E}">
        <p14:creationId xmlns:p14="http://schemas.microsoft.com/office/powerpoint/2010/main" val="3143635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404040"/>
                </a:solidFill>
              </a:rPr>
              <a:t>XML </a:t>
            </a:r>
            <a:r>
              <a:rPr lang="en-US" dirty="0" smtClean="0">
                <a:solidFill>
                  <a:schemeClr val="tx2"/>
                </a:solidFill>
              </a:rPr>
              <a:t>Processing</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a:solidFill>
                  <a:schemeClr val="accent1"/>
                </a:solidFill>
              </a:rPr>
              <a:t>2</a:t>
            </a:r>
            <a:r>
              <a:rPr lang="en-US" dirty="0" smtClean="0"/>
              <a:t> of 7</a:t>
            </a:r>
            <a:endParaRPr lang="en-US" dirty="0">
              <a:solidFill>
                <a:schemeClr val="tx1"/>
              </a:solidFill>
            </a:endParaRPr>
          </a:p>
        </p:txBody>
      </p:sp>
    </p:spTree>
    <p:extLst>
      <p:ext uri="{BB962C8B-B14F-4D97-AF65-F5344CB8AC3E}">
        <p14:creationId xmlns:p14="http://schemas.microsoft.com/office/powerpoint/2010/main" val="132813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Processing</a:t>
            </a:r>
            <a:endParaRPr lang="en-US" dirty="0"/>
          </a:p>
        </p:txBody>
      </p:sp>
      <p:sp>
        <p:nvSpPr>
          <p:cNvPr id="3" name="Content Placeholder 2"/>
          <p:cNvSpPr>
            <a:spLocks noGrp="1"/>
          </p:cNvSpPr>
          <p:nvPr>
            <p:ph idx="1"/>
          </p:nvPr>
        </p:nvSpPr>
        <p:spPr/>
        <p:txBody>
          <a:bodyPr>
            <a:normAutofit/>
          </a:bodyPr>
          <a:lstStyle/>
          <a:p>
            <a:r>
              <a:rPr lang="en-US" dirty="0"/>
              <a:t>XML processing in PHP, JavaScript, and other modern development </a:t>
            </a:r>
            <a:r>
              <a:rPr lang="en-US" dirty="0" smtClean="0"/>
              <a:t>environments is </a:t>
            </a:r>
            <a:r>
              <a:rPr lang="en-US" dirty="0"/>
              <a:t>divided into two basic styles:</a:t>
            </a:r>
          </a:p>
          <a:p>
            <a:pPr marL="342900" indent="-342900">
              <a:buFont typeface="Arial"/>
              <a:buChar char="•"/>
            </a:pPr>
            <a:r>
              <a:rPr lang="en-US" dirty="0" smtClean="0"/>
              <a:t>The </a:t>
            </a:r>
            <a:r>
              <a:rPr lang="en-US" b="1" dirty="0"/>
              <a:t>in-memory approach</a:t>
            </a:r>
            <a:r>
              <a:rPr lang="en-US" dirty="0"/>
              <a:t>, which involves reading the </a:t>
            </a:r>
            <a:r>
              <a:rPr lang="en-US" dirty="0" smtClean="0"/>
              <a:t>entire </a:t>
            </a:r>
            <a:r>
              <a:rPr lang="en-US" dirty="0"/>
              <a:t>XML file </a:t>
            </a:r>
            <a:r>
              <a:rPr lang="en-US" dirty="0" smtClean="0"/>
              <a:t>into memory </a:t>
            </a:r>
            <a:r>
              <a:rPr lang="en-US" dirty="0"/>
              <a:t>into some type of data structure with functions for accessing </a:t>
            </a:r>
            <a:r>
              <a:rPr lang="en-US" dirty="0" smtClean="0"/>
              <a:t>and manipulating </a:t>
            </a:r>
            <a:r>
              <a:rPr lang="en-US" dirty="0"/>
              <a:t>the </a:t>
            </a:r>
            <a:r>
              <a:rPr lang="en-US" dirty="0" smtClean="0"/>
              <a:t>data.</a:t>
            </a:r>
          </a:p>
          <a:p>
            <a:pPr marL="342900" indent="-342900">
              <a:buFont typeface="Arial"/>
              <a:buChar char="•"/>
            </a:pPr>
            <a:r>
              <a:rPr lang="en-US" dirty="0" smtClean="0"/>
              <a:t>The </a:t>
            </a:r>
            <a:r>
              <a:rPr lang="en-US" b="1" dirty="0"/>
              <a:t>event or pull approach</a:t>
            </a:r>
            <a:r>
              <a:rPr lang="en-US" dirty="0"/>
              <a:t>, which lets you pull in just a few elements or </a:t>
            </a:r>
            <a:r>
              <a:rPr lang="en-US" dirty="0" smtClean="0"/>
              <a:t>lines at </a:t>
            </a:r>
            <a:r>
              <a:rPr lang="en-US" dirty="0"/>
              <a:t>a time, thereby avoiding the memory load of large XML files.</a:t>
            </a:r>
          </a:p>
        </p:txBody>
      </p:sp>
      <p:sp>
        <p:nvSpPr>
          <p:cNvPr id="4" name="Content Placeholder 3"/>
          <p:cNvSpPr>
            <a:spLocks noGrp="1"/>
          </p:cNvSpPr>
          <p:nvPr>
            <p:ph sz="quarter" idx="13"/>
          </p:nvPr>
        </p:nvSpPr>
        <p:spPr/>
        <p:txBody>
          <a:bodyPr>
            <a:normAutofit lnSpcReduction="10000"/>
          </a:bodyPr>
          <a:lstStyle/>
          <a:p>
            <a:r>
              <a:rPr lang="en-US" dirty="0" smtClean="0"/>
              <a:t>Two types</a:t>
            </a:r>
            <a:endParaRPr lang="en-US" dirty="0"/>
          </a:p>
        </p:txBody>
      </p:sp>
    </p:spTree>
    <p:extLst>
      <p:ext uri="{BB962C8B-B14F-4D97-AF65-F5344CB8AC3E}">
        <p14:creationId xmlns:p14="http://schemas.microsoft.com/office/powerpoint/2010/main" val="2652405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Objectives</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743200" cy="461665"/>
          </a:xfrm>
          <a:prstGeom prst="rect">
            <a:avLst/>
          </a:prstGeom>
          <a:noFill/>
        </p:spPr>
        <p:txBody>
          <a:bodyPr wrap="square" rtlCol="0">
            <a:spAutoFit/>
          </a:bodyPr>
          <a:lstStyle/>
          <a:p>
            <a:r>
              <a:rPr lang="en-US" sz="2400" dirty="0" smtClean="0">
                <a:solidFill>
                  <a:srgbClr val="FF6600"/>
                </a:solidFill>
                <a:latin typeface="Rockwell Condensed" pitchFamily="18" charset="0"/>
              </a:rPr>
              <a:t>XML </a:t>
            </a:r>
            <a:r>
              <a:rPr lang="en-US" sz="2400" dirty="0" smtClean="0">
                <a:solidFill>
                  <a:schemeClr val="bg2"/>
                </a:solidFill>
                <a:latin typeface="Rockwell Condensed" pitchFamily="18" charset="0"/>
              </a:rPr>
              <a:t>Overview</a:t>
            </a:r>
            <a:endParaRPr lang="en-US" sz="2400" dirty="0">
              <a:solidFill>
                <a:schemeClr val="bg2"/>
              </a:solidFill>
              <a:latin typeface="Rockwell Condensed" pitchFamily="18" charset="0"/>
            </a:endParaRPr>
          </a:p>
        </p:txBody>
      </p:sp>
      <p:sp>
        <p:nvSpPr>
          <p:cNvPr id="9" name="TextBox 8"/>
          <p:cNvSpPr txBox="1"/>
          <p:nvPr/>
        </p:nvSpPr>
        <p:spPr>
          <a:xfrm>
            <a:off x="5257800" y="1076980"/>
            <a:ext cx="3048000" cy="461665"/>
          </a:xfrm>
          <a:prstGeom prst="rect">
            <a:avLst/>
          </a:prstGeom>
          <a:noFill/>
        </p:spPr>
        <p:txBody>
          <a:bodyPr wrap="square" rtlCol="0">
            <a:spAutoFit/>
          </a:bodyPr>
          <a:lstStyle/>
          <a:p>
            <a:r>
              <a:rPr lang="en-US" sz="2400" dirty="0" smtClean="0">
                <a:solidFill>
                  <a:schemeClr val="bg2"/>
                </a:solidFill>
                <a:latin typeface="Rockwell Condensed" pitchFamily="18" charset="0"/>
              </a:rPr>
              <a:t>XML </a:t>
            </a:r>
            <a:r>
              <a:rPr lang="en-US" sz="2400" dirty="0" smtClean="0">
                <a:solidFill>
                  <a:srgbClr val="F3703A"/>
                </a:solidFill>
                <a:latin typeface="Rockwell Condensed" pitchFamily="18" charset="0"/>
              </a:rPr>
              <a:t>Processing</a:t>
            </a:r>
            <a:endParaRPr lang="en-US" sz="2400" dirty="0">
              <a:solidFill>
                <a:srgbClr val="F3703A"/>
              </a:solidFill>
              <a:latin typeface="Rockwell Condensed" pitchFamily="18" charset="0"/>
            </a:endParaRPr>
          </a:p>
        </p:txBody>
      </p:sp>
      <p:sp>
        <p:nvSpPr>
          <p:cNvPr id="10" name="Rounded Rectangle 9"/>
          <p:cNvSpPr/>
          <p:nvPr/>
        </p:nvSpPr>
        <p:spPr>
          <a:xfrm>
            <a:off x="9144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461665"/>
          </a:xfrm>
          <a:prstGeom prst="rect">
            <a:avLst/>
          </a:prstGeom>
          <a:noFill/>
        </p:spPr>
        <p:txBody>
          <a:bodyPr wrap="square" rtlCol="0">
            <a:spAutoFit/>
          </a:bodyPr>
          <a:lstStyle/>
          <a:p>
            <a:r>
              <a:rPr lang="en-US" sz="2400" dirty="0" smtClean="0">
                <a:solidFill>
                  <a:schemeClr val="bg2"/>
                </a:solidFill>
                <a:latin typeface="Rockwell Condensed" pitchFamily="18" charset="0"/>
              </a:rPr>
              <a:t>JSON</a:t>
            </a:r>
            <a:endParaRPr lang="en-US" sz="2400" dirty="0">
              <a:solidFill>
                <a:schemeClr val="accent5"/>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286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8" name="TextBox 27"/>
          <p:cNvSpPr txBox="1"/>
          <p:nvPr/>
        </p:nvSpPr>
        <p:spPr>
          <a:xfrm>
            <a:off x="914400" y="53528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16" name="Rounded Rectangle 15"/>
          <p:cNvSpPr/>
          <p:nvPr/>
        </p:nvSpPr>
        <p:spPr>
          <a:xfrm>
            <a:off x="9144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1676401" y="3972580"/>
            <a:ext cx="2590800" cy="830997"/>
          </a:xfrm>
          <a:prstGeom prst="rect">
            <a:avLst/>
          </a:prstGeom>
          <a:noFill/>
        </p:spPr>
        <p:txBody>
          <a:bodyPr wrap="square" rtlCol="0">
            <a:spAutoFit/>
          </a:bodyPr>
          <a:lstStyle/>
          <a:p>
            <a:r>
              <a:rPr lang="en-US" sz="2400" dirty="0" smtClean="0">
                <a:solidFill>
                  <a:srgbClr val="F3703A"/>
                </a:solidFill>
                <a:latin typeface="Rockwell Condensed" pitchFamily="18" charset="0"/>
              </a:rPr>
              <a:t>Consuming</a:t>
            </a:r>
            <a:r>
              <a:rPr lang="en-US" sz="2400" dirty="0" smtClean="0">
                <a:solidFill>
                  <a:schemeClr val="bg2"/>
                </a:solidFill>
                <a:latin typeface="Rockwell Condensed" pitchFamily="18" charset="0"/>
              </a:rPr>
              <a:t> Web Services in PHP</a:t>
            </a:r>
            <a:endParaRPr lang="en-US" sz="2400" dirty="0">
              <a:solidFill>
                <a:srgbClr val="F3703A"/>
              </a:solidFill>
              <a:latin typeface="Rockwell Condensed" pitchFamily="18" charset="0"/>
            </a:endParaRPr>
          </a:p>
        </p:txBody>
      </p:sp>
      <p:sp>
        <p:nvSpPr>
          <p:cNvPr id="18" name="TextBox 17"/>
          <p:cNvSpPr txBox="1"/>
          <p:nvPr/>
        </p:nvSpPr>
        <p:spPr>
          <a:xfrm>
            <a:off x="914400" y="3733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19" name="Rounded Rectangle 18"/>
          <p:cNvSpPr/>
          <p:nvPr/>
        </p:nvSpPr>
        <p:spPr>
          <a:xfrm>
            <a:off x="914400" y="51816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676400" y="5344180"/>
            <a:ext cx="2667000" cy="830997"/>
          </a:xfrm>
          <a:prstGeom prst="rect">
            <a:avLst/>
          </a:prstGeom>
          <a:noFill/>
        </p:spPr>
        <p:txBody>
          <a:bodyPr wrap="square" rtlCol="0">
            <a:spAutoFit/>
          </a:bodyPr>
          <a:lstStyle/>
          <a:p>
            <a:r>
              <a:rPr lang="en-US" sz="2400" dirty="0" smtClean="0">
                <a:solidFill>
                  <a:srgbClr val="F3703A"/>
                </a:solidFill>
                <a:latin typeface="Rockwell Condensed" pitchFamily="18" charset="0"/>
              </a:rPr>
              <a:t>Asynchronous</a:t>
            </a:r>
            <a:r>
              <a:rPr lang="en-US" sz="2400" dirty="0" smtClean="0">
                <a:solidFill>
                  <a:schemeClr val="bg2"/>
                </a:solidFill>
                <a:latin typeface="Rockwell Condensed" pitchFamily="18" charset="0"/>
              </a:rPr>
              <a:t> Web Services</a:t>
            </a:r>
            <a:endParaRPr lang="en-US" sz="2400" dirty="0">
              <a:solidFill>
                <a:srgbClr val="F3703A"/>
              </a:solidFill>
              <a:latin typeface="Rockwell Condensed" pitchFamily="18" charset="0"/>
            </a:endParaRPr>
          </a:p>
        </p:txBody>
      </p:sp>
      <p:sp>
        <p:nvSpPr>
          <p:cNvPr id="24" name="TextBox 23"/>
          <p:cNvSpPr txBox="1"/>
          <p:nvPr/>
        </p:nvSpPr>
        <p:spPr>
          <a:xfrm>
            <a:off x="914400" y="52004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31" name="Rounded Rectangle 30"/>
          <p:cNvSpPr/>
          <p:nvPr/>
        </p:nvSpPr>
        <p:spPr>
          <a:xfrm>
            <a:off x="46482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5410201" y="2524780"/>
            <a:ext cx="2590800" cy="830997"/>
          </a:xfrm>
          <a:prstGeom prst="rect">
            <a:avLst/>
          </a:prstGeom>
          <a:noFill/>
        </p:spPr>
        <p:txBody>
          <a:bodyPr wrap="square" rtlCol="0">
            <a:spAutoFit/>
          </a:bodyPr>
          <a:lstStyle/>
          <a:p>
            <a:r>
              <a:rPr lang="en-US" sz="2400" dirty="0" smtClean="0">
                <a:solidFill>
                  <a:schemeClr val="bg2"/>
                </a:solidFill>
                <a:latin typeface="Rockwell Condensed" pitchFamily="18" charset="0"/>
              </a:rPr>
              <a:t>Overview of </a:t>
            </a:r>
            <a:r>
              <a:rPr lang="en-US" sz="2400" dirty="0" smtClean="0">
                <a:solidFill>
                  <a:schemeClr val="accent5"/>
                </a:solidFill>
                <a:latin typeface="Rockwell Condensed" pitchFamily="18" charset="0"/>
              </a:rPr>
              <a:t>Web Services</a:t>
            </a:r>
            <a:endParaRPr lang="en-US" sz="2400" dirty="0">
              <a:solidFill>
                <a:schemeClr val="accent5"/>
              </a:solidFill>
              <a:latin typeface="Rockwell Condensed" pitchFamily="18" charset="0"/>
            </a:endParaRPr>
          </a:p>
        </p:txBody>
      </p:sp>
      <p:sp>
        <p:nvSpPr>
          <p:cNvPr id="33" name="TextBox 32"/>
          <p:cNvSpPr txBox="1"/>
          <p:nvPr/>
        </p:nvSpPr>
        <p:spPr>
          <a:xfrm>
            <a:off x="4648200" y="2286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34" name="Rounded Rectangle 33"/>
          <p:cNvSpPr/>
          <p:nvPr/>
        </p:nvSpPr>
        <p:spPr>
          <a:xfrm>
            <a:off x="46482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410201" y="3972580"/>
            <a:ext cx="2590800" cy="830997"/>
          </a:xfrm>
          <a:prstGeom prst="rect">
            <a:avLst/>
          </a:prstGeom>
          <a:noFill/>
        </p:spPr>
        <p:txBody>
          <a:bodyPr wrap="square" rtlCol="0">
            <a:spAutoFit/>
          </a:bodyPr>
          <a:lstStyle/>
          <a:p>
            <a:r>
              <a:rPr lang="en-US" sz="2400" dirty="0" smtClean="0">
                <a:solidFill>
                  <a:srgbClr val="F3703A"/>
                </a:solidFill>
                <a:latin typeface="Rockwell Condensed" pitchFamily="18" charset="0"/>
              </a:rPr>
              <a:t>Creating</a:t>
            </a:r>
            <a:r>
              <a:rPr lang="en-US" sz="2400" dirty="0" smtClean="0">
                <a:solidFill>
                  <a:schemeClr val="bg2"/>
                </a:solidFill>
                <a:latin typeface="Rockwell Condensed" pitchFamily="18" charset="0"/>
              </a:rPr>
              <a:t> Web Services</a:t>
            </a:r>
            <a:endParaRPr lang="en-US" sz="2400" dirty="0">
              <a:solidFill>
                <a:schemeClr val="accent5"/>
              </a:solidFill>
              <a:latin typeface="Rockwell Condensed" pitchFamily="18" charset="0"/>
            </a:endParaRPr>
          </a:p>
        </p:txBody>
      </p:sp>
      <p:sp>
        <p:nvSpPr>
          <p:cNvPr id="36" name="TextBox 35"/>
          <p:cNvSpPr txBox="1"/>
          <p:nvPr/>
        </p:nvSpPr>
        <p:spPr>
          <a:xfrm>
            <a:off x="4648200" y="3733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Processing</a:t>
            </a:r>
            <a:endParaRPr lang="en-US" dirty="0"/>
          </a:p>
        </p:txBody>
      </p:sp>
      <p:sp>
        <p:nvSpPr>
          <p:cNvPr id="3" name="Content Placeholder 2"/>
          <p:cNvSpPr>
            <a:spLocks noGrp="1"/>
          </p:cNvSpPr>
          <p:nvPr>
            <p:ph idx="1"/>
          </p:nvPr>
        </p:nvSpPr>
        <p:spPr/>
        <p:txBody>
          <a:bodyPr>
            <a:normAutofit/>
          </a:bodyPr>
          <a:lstStyle/>
          <a:p>
            <a:r>
              <a:rPr lang="en-US" dirty="0"/>
              <a:t>All modern browsers have a built-in XML parser and their JavaScript </a:t>
            </a:r>
            <a:r>
              <a:rPr lang="en-US" dirty="0" smtClean="0"/>
              <a:t>implementations support </a:t>
            </a:r>
            <a:r>
              <a:rPr lang="en-US" dirty="0"/>
              <a:t>an in-memory XML DOM </a:t>
            </a:r>
            <a:r>
              <a:rPr lang="en-US" dirty="0" smtClean="0"/>
              <a:t>API.</a:t>
            </a:r>
          </a:p>
          <a:p>
            <a:r>
              <a:rPr lang="en-US" dirty="0"/>
              <a:t>You can </a:t>
            </a:r>
            <a:r>
              <a:rPr lang="en-US" dirty="0" smtClean="0"/>
              <a:t>use </a:t>
            </a:r>
            <a:r>
              <a:rPr lang="en-US" dirty="0"/>
              <a:t>the already familiar DOM functions such as </a:t>
            </a:r>
            <a:r>
              <a:rPr lang="en-US" dirty="0" err="1"/>
              <a:t>getElementById</a:t>
            </a:r>
            <a:r>
              <a:rPr lang="en-US" dirty="0"/>
              <a:t>(), </a:t>
            </a:r>
            <a:r>
              <a:rPr lang="en-US" dirty="0" err="1" smtClean="0"/>
              <a:t>getElementsByTagName</a:t>
            </a:r>
            <a:r>
              <a:rPr lang="en-US" dirty="0"/>
              <a:t>(), and </a:t>
            </a:r>
            <a:r>
              <a:rPr lang="en-US" dirty="0" err="1"/>
              <a:t>createElement</a:t>
            </a:r>
            <a:r>
              <a:rPr lang="en-US" dirty="0"/>
              <a:t>() to access and manipulate the data.</a:t>
            </a:r>
          </a:p>
        </p:txBody>
      </p:sp>
      <p:sp>
        <p:nvSpPr>
          <p:cNvPr id="4" name="Content Placeholder 3"/>
          <p:cNvSpPr>
            <a:spLocks noGrp="1"/>
          </p:cNvSpPr>
          <p:nvPr>
            <p:ph sz="quarter" idx="13"/>
          </p:nvPr>
        </p:nvSpPr>
        <p:spPr/>
        <p:txBody>
          <a:bodyPr>
            <a:normAutofit lnSpcReduction="10000"/>
          </a:bodyPr>
          <a:lstStyle/>
          <a:p>
            <a:r>
              <a:rPr lang="en-US" dirty="0" smtClean="0"/>
              <a:t>In JavaScript</a:t>
            </a:r>
            <a:endParaRPr lang="en-US" dirty="0"/>
          </a:p>
        </p:txBody>
      </p:sp>
    </p:spTree>
    <p:extLst>
      <p:ext uri="{BB962C8B-B14F-4D97-AF65-F5344CB8AC3E}">
        <p14:creationId xmlns:p14="http://schemas.microsoft.com/office/powerpoint/2010/main" val="4563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Processing</a:t>
            </a:r>
            <a:endParaRPr lang="en-US" dirty="0"/>
          </a:p>
        </p:txBody>
      </p:sp>
      <p:pic>
        <p:nvPicPr>
          <p:cNvPr id="6" name="Picture 5" descr="Screen Shot 2014-02-16 at 8.54.2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438400"/>
            <a:ext cx="5181600" cy="4053560"/>
          </a:xfrm>
          <a:prstGeom prst="rect">
            <a:avLst/>
          </a:prstGeom>
        </p:spPr>
      </p:pic>
      <p:pic>
        <p:nvPicPr>
          <p:cNvPr id="7" name="Picture 6" descr="Screen Shot 2014-02-16 at 8.54.06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2" y="810986"/>
            <a:ext cx="5166300" cy="1650053"/>
          </a:xfrm>
          <a:prstGeom prst="rect">
            <a:avLst/>
          </a:prstGeom>
        </p:spPr>
      </p:pic>
    </p:spTree>
    <p:extLst>
      <p:ext uri="{BB962C8B-B14F-4D97-AF65-F5344CB8AC3E}">
        <p14:creationId xmlns:p14="http://schemas.microsoft.com/office/powerpoint/2010/main" val="1892699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Processing</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With JQuery</a:t>
            </a:r>
            <a:endParaRPr lang="en-US" dirty="0"/>
          </a:p>
        </p:txBody>
      </p:sp>
      <p:pic>
        <p:nvPicPr>
          <p:cNvPr id="8" name="Content Placeholder 7" descr="Screen Shot 2014-02-16 at 8.56.32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3140" b="-3140"/>
          <a:stretch>
            <a:fillRect/>
          </a:stretch>
        </p:blipFill>
        <p:spPr/>
      </p:pic>
    </p:spTree>
    <p:extLst>
      <p:ext uri="{BB962C8B-B14F-4D97-AF65-F5344CB8AC3E}">
        <p14:creationId xmlns:p14="http://schemas.microsoft.com/office/powerpoint/2010/main" val="2813050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Processing</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With PHP</a:t>
            </a:r>
            <a:endParaRPr lang="en-US" dirty="0"/>
          </a:p>
        </p:txBody>
      </p:sp>
      <p:sp>
        <p:nvSpPr>
          <p:cNvPr id="3" name="Content Placeholder 2"/>
          <p:cNvSpPr>
            <a:spLocks noGrp="1"/>
          </p:cNvSpPr>
          <p:nvPr>
            <p:ph idx="1"/>
          </p:nvPr>
        </p:nvSpPr>
        <p:spPr/>
        <p:txBody>
          <a:bodyPr>
            <a:normAutofit/>
          </a:bodyPr>
          <a:lstStyle/>
          <a:p>
            <a:r>
              <a:rPr lang="en-US" dirty="0"/>
              <a:t>PHP provides several extensions or APIs for working with </a:t>
            </a:r>
            <a:r>
              <a:rPr lang="en-US" dirty="0" smtClean="0"/>
              <a:t>XML including:</a:t>
            </a:r>
          </a:p>
          <a:p>
            <a:pPr marL="342900" indent="-342900">
              <a:buFont typeface="Arial"/>
              <a:buChar char="•"/>
            </a:pPr>
            <a:r>
              <a:rPr lang="en-US" dirty="0" smtClean="0"/>
              <a:t>The </a:t>
            </a:r>
            <a:r>
              <a:rPr lang="en-US" b="1" dirty="0" err="1"/>
              <a:t>SimpleXML</a:t>
            </a:r>
            <a:r>
              <a:rPr lang="en-US" b="1" dirty="0"/>
              <a:t> </a:t>
            </a:r>
            <a:r>
              <a:rPr lang="en-US" dirty="0" smtClean="0"/>
              <a:t>extension which </a:t>
            </a:r>
            <a:r>
              <a:rPr lang="en-US" dirty="0"/>
              <a:t>loads the data into an object that </a:t>
            </a:r>
            <a:r>
              <a:rPr lang="en-US" dirty="0" smtClean="0"/>
              <a:t>allows the </a:t>
            </a:r>
            <a:r>
              <a:rPr lang="en-US" dirty="0"/>
              <a:t>developer to access the data via array properties and modifying the </a:t>
            </a:r>
            <a:r>
              <a:rPr lang="en-US" dirty="0" smtClean="0"/>
              <a:t>data via </a:t>
            </a:r>
            <a:r>
              <a:rPr lang="en-US" dirty="0"/>
              <a:t>methods.</a:t>
            </a:r>
            <a:endParaRPr lang="en-US" dirty="0" smtClean="0"/>
          </a:p>
          <a:p>
            <a:pPr marL="342900" indent="-342900">
              <a:buFont typeface="Arial"/>
              <a:buChar char="•"/>
            </a:pPr>
            <a:r>
              <a:rPr lang="en-US" dirty="0" smtClean="0"/>
              <a:t>The </a:t>
            </a:r>
            <a:r>
              <a:rPr lang="en-US" b="1" dirty="0" err="1"/>
              <a:t>XMLReader</a:t>
            </a:r>
            <a:r>
              <a:rPr lang="en-US" b="1" dirty="0"/>
              <a:t> </a:t>
            </a:r>
            <a:r>
              <a:rPr lang="en-US" dirty="0"/>
              <a:t>is a read-only pull-type extension that uses a cursor-</a:t>
            </a:r>
            <a:r>
              <a:rPr lang="en-US" dirty="0" smtClean="0"/>
              <a:t>like approach </a:t>
            </a:r>
            <a:r>
              <a:rPr lang="en-US" dirty="0"/>
              <a:t>similar to that used with database </a:t>
            </a:r>
            <a:r>
              <a:rPr lang="en-US" dirty="0" smtClean="0"/>
              <a:t>processing</a:t>
            </a:r>
          </a:p>
        </p:txBody>
      </p:sp>
    </p:spTree>
    <p:extLst>
      <p:ext uri="{BB962C8B-B14F-4D97-AF65-F5344CB8AC3E}">
        <p14:creationId xmlns:p14="http://schemas.microsoft.com/office/powerpoint/2010/main" val="3969427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Processing</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With PHP using Simple XML</a:t>
            </a:r>
            <a:endParaRPr lang="en-US" dirty="0"/>
          </a:p>
        </p:txBody>
      </p:sp>
      <p:pic>
        <p:nvPicPr>
          <p:cNvPr id="6" name="Content Placeholder 5" descr="Screen Shot 2014-02-16 at 8.59.1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l="-8987" r="-8987"/>
          <a:stretch>
            <a:fillRect/>
          </a:stretch>
        </p:blipFill>
        <p:spPr/>
      </p:pic>
      <p:sp>
        <p:nvSpPr>
          <p:cNvPr id="7" name="TextBox 6"/>
          <p:cNvSpPr txBox="1"/>
          <p:nvPr/>
        </p:nvSpPr>
        <p:spPr>
          <a:xfrm>
            <a:off x="5410200" y="2895600"/>
            <a:ext cx="3200400" cy="646331"/>
          </a:xfrm>
          <a:prstGeom prst="rect">
            <a:avLst/>
          </a:prstGeom>
          <a:noFill/>
        </p:spPr>
        <p:txBody>
          <a:bodyPr wrap="square" rtlCol="0">
            <a:spAutoFit/>
          </a:bodyPr>
          <a:lstStyle/>
          <a:p>
            <a:r>
              <a:rPr lang="en-US" dirty="0" smtClean="0"/>
              <a:t>Variable and attribute names taken from xml</a:t>
            </a:r>
            <a:endParaRPr lang="en-US" dirty="0"/>
          </a:p>
        </p:txBody>
      </p:sp>
      <p:cxnSp>
        <p:nvCxnSpPr>
          <p:cNvPr id="9" name="Straight Arrow Connector 8"/>
          <p:cNvCxnSpPr/>
          <p:nvPr/>
        </p:nvCxnSpPr>
        <p:spPr>
          <a:xfrm flipH="1">
            <a:off x="3429000" y="3429000"/>
            <a:ext cx="20574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581400" y="3429000"/>
            <a:ext cx="19050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399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Processing</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With PHP using Simple XML and </a:t>
            </a:r>
            <a:r>
              <a:rPr lang="en-US" dirty="0" err="1" smtClean="0"/>
              <a:t>XPath</a:t>
            </a:r>
            <a:endParaRPr lang="en-US" dirty="0"/>
          </a:p>
        </p:txBody>
      </p:sp>
      <p:pic>
        <p:nvPicPr>
          <p:cNvPr id="5" name="Content Placeholder 4" descr="Screen Shot 2014-02-16 at 9.00.07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34525" b="-34525"/>
          <a:stretch>
            <a:fillRect/>
          </a:stretch>
        </p:blipFill>
        <p:spPr/>
      </p:pic>
    </p:spTree>
    <p:extLst>
      <p:ext uri="{BB962C8B-B14F-4D97-AF65-F5344CB8AC3E}">
        <p14:creationId xmlns:p14="http://schemas.microsoft.com/office/powerpoint/2010/main" val="3942031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Processing</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With PHP using </a:t>
            </a:r>
            <a:r>
              <a:rPr lang="en-US" dirty="0" err="1" smtClean="0"/>
              <a:t>XMLReader</a:t>
            </a:r>
            <a:endParaRPr lang="en-US" dirty="0"/>
          </a:p>
        </p:txBody>
      </p:sp>
      <p:pic>
        <p:nvPicPr>
          <p:cNvPr id="7" name="Picture 6" descr="Screen Shot 2014-02-16 at 9.01.1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3725970"/>
            <a:ext cx="5410200" cy="2674830"/>
          </a:xfrm>
          <a:prstGeom prst="rect">
            <a:avLst/>
          </a:prstGeom>
        </p:spPr>
      </p:pic>
      <p:pic>
        <p:nvPicPr>
          <p:cNvPr id="9" name="Picture 8" descr="Screen Shot 2014-02-16 at 9.01.02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1219200"/>
            <a:ext cx="5410200" cy="2562147"/>
          </a:xfrm>
          <a:prstGeom prst="rect">
            <a:avLst/>
          </a:prstGeom>
        </p:spPr>
      </p:pic>
      <p:sp>
        <p:nvSpPr>
          <p:cNvPr id="10" name="TextBox 9"/>
          <p:cNvSpPr txBox="1"/>
          <p:nvPr/>
        </p:nvSpPr>
        <p:spPr>
          <a:xfrm>
            <a:off x="5410200" y="2133600"/>
            <a:ext cx="3200400" cy="369332"/>
          </a:xfrm>
          <a:prstGeom prst="rect">
            <a:avLst/>
          </a:prstGeom>
          <a:noFill/>
        </p:spPr>
        <p:txBody>
          <a:bodyPr wrap="square" rtlCol="0">
            <a:spAutoFit/>
          </a:bodyPr>
          <a:lstStyle/>
          <a:p>
            <a:r>
              <a:rPr lang="en-US" dirty="0" smtClean="0"/>
              <a:t>Less “automatic”</a:t>
            </a:r>
            <a:endParaRPr lang="en-US" dirty="0"/>
          </a:p>
        </p:txBody>
      </p:sp>
      <p:cxnSp>
        <p:nvCxnSpPr>
          <p:cNvPr id="11" name="Straight Arrow Connector 10"/>
          <p:cNvCxnSpPr/>
          <p:nvPr/>
        </p:nvCxnSpPr>
        <p:spPr>
          <a:xfrm flipH="1">
            <a:off x="3505200" y="2514600"/>
            <a:ext cx="19812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15000" y="3200400"/>
            <a:ext cx="3200400" cy="369332"/>
          </a:xfrm>
          <a:prstGeom prst="rect">
            <a:avLst/>
          </a:prstGeom>
          <a:noFill/>
        </p:spPr>
        <p:txBody>
          <a:bodyPr wrap="square" rtlCol="0">
            <a:spAutoFit/>
          </a:bodyPr>
          <a:lstStyle/>
          <a:p>
            <a:r>
              <a:rPr lang="en-US" dirty="0" smtClean="0"/>
              <a:t>More Verbose</a:t>
            </a:r>
            <a:endParaRPr lang="en-US" dirty="0"/>
          </a:p>
        </p:txBody>
      </p:sp>
      <p:cxnSp>
        <p:nvCxnSpPr>
          <p:cNvPr id="14" name="Straight Arrow Connector 13"/>
          <p:cNvCxnSpPr>
            <a:stCxn id="13" idx="1"/>
          </p:cNvCxnSpPr>
          <p:nvPr/>
        </p:nvCxnSpPr>
        <p:spPr>
          <a:xfrm flipH="1">
            <a:off x="3733800" y="3385066"/>
            <a:ext cx="1981200" cy="424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164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Processing</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Why choose when you can use both</a:t>
            </a:r>
            <a:endParaRPr lang="en-US" dirty="0"/>
          </a:p>
        </p:txBody>
      </p:sp>
      <p:pic>
        <p:nvPicPr>
          <p:cNvPr id="3" name="Content Placeholder 2" descr="Screen Shot 2014-02-16 at 9.02.48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4934" b="-4934"/>
          <a:stretch>
            <a:fillRect/>
          </a:stretch>
        </p:blipFill>
        <p:spPr/>
      </p:pic>
    </p:spTree>
    <p:extLst>
      <p:ext uri="{BB962C8B-B14F-4D97-AF65-F5344CB8AC3E}">
        <p14:creationId xmlns:p14="http://schemas.microsoft.com/office/powerpoint/2010/main" val="4686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404040"/>
                </a:solidFill>
              </a:rPr>
              <a:t>JSON</a:t>
            </a:r>
            <a:endParaRPr lang="en-US" dirty="0">
              <a:solidFill>
                <a:srgbClr val="46708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3</a:t>
            </a:r>
            <a:r>
              <a:rPr lang="en-US" dirty="0" smtClean="0"/>
              <a:t> of 7</a:t>
            </a:r>
            <a:endParaRPr lang="en-US" dirty="0">
              <a:solidFill>
                <a:schemeClr val="tx1"/>
              </a:solidFill>
            </a:endParaRPr>
          </a:p>
        </p:txBody>
      </p:sp>
    </p:spTree>
    <p:extLst>
      <p:ext uri="{BB962C8B-B14F-4D97-AF65-F5344CB8AC3E}">
        <p14:creationId xmlns:p14="http://schemas.microsoft.com/office/powerpoint/2010/main" val="6095622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sp>
        <p:nvSpPr>
          <p:cNvPr id="3" name="Content Placeholder 2"/>
          <p:cNvSpPr>
            <a:spLocks noGrp="1"/>
          </p:cNvSpPr>
          <p:nvPr>
            <p:ph idx="1"/>
          </p:nvPr>
        </p:nvSpPr>
        <p:spPr/>
        <p:txBody>
          <a:bodyPr/>
          <a:lstStyle/>
          <a:p>
            <a:r>
              <a:rPr lang="en-US" b="1" dirty="0"/>
              <a:t>JSON </a:t>
            </a:r>
            <a:r>
              <a:rPr lang="en-US" dirty="0"/>
              <a:t>stands for JavaScript Object </a:t>
            </a:r>
            <a:r>
              <a:rPr lang="en-US" dirty="0" smtClean="0"/>
              <a:t>Notation (though </a:t>
            </a:r>
            <a:r>
              <a:rPr lang="en-US" dirty="0"/>
              <a:t>its use is </a:t>
            </a:r>
            <a:r>
              <a:rPr lang="en-US" dirty="0" smtClean="0"/>
              <a:t>not limited </a:t>
            </a:r>
            <a:r>
              <a:rPr lang="en-US" dirty="0"/>
              <a:t>to </a:t>
            </a:r>
            <a:r>
              <a:rPr lang="en-US" dirty="0" smtClean="0"/>
              <a:t>JavaScript)</a:t>
            </a:r>
          </a:p>
          <a:p>
            <a:r>
              <a:rPr lang="en-US" dirty="0" smtClean="0"/>
              <a:t>Like </a:t>
            </a:r>
            <a:r>
              <a:rPr lang="en-US" dirty="0"/>
              <a:t>XML, JSON is a data serialization format</a:t>
            </a:r>
            <a:r>
              <a:rPr lang="en-US" dirty="0" smtClean="0"/>
              <a:t>.</a:t>
            </a:r>
            <a:r>
              <a:rPr lang="en-US" dirty="0"/>
              <a:t> It provides a more concise format than </a:t>
            </a:r>
            <a:r>
              <a:rPr lang="en-US" dirty="0" smtClean="0"/>
              <a:t>XML.</a:t>
            </a:r>
          </a:p>
          <a:p>
            <a:r>
              <a:rPr lang="en-US" dirty="0"/>
              <a:t>Many REST web services encode their returned data in the JSON data </a:t>
            </a:r>
            <a:r>
              <a:rPr lang="en-US" dirty="0" smtClean="0"/>
              <a:t>format instead </a:t>
            </a:r>
            <a:r>
              <a:rPr lang="en-US" dirty="0"/>
              <a:t>of XML.</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268233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chemeClr val="tx2"/>
                </a:solidFill>
              </a:rPr>
              <a:t>XML </a:t>
            </a:r>
            <a:r>
              <a:rPr lang="en-US" dirty="0" smtClean="0"/>
              <a:t>Overview</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1</a:t>
            </a:r>
            <a:r>
              <a:rPr lang="en-US" dirty="0" smtClean="0"/>
              <a:t> of 7</a:t>
            </a:r>
            <a:endParaRPr lang="en-US" dirty="0">
              <a:solidFill>
                <a:schemeClr val="tx1"/>
              </a:solidFill>
            </a:endParaRPr>
          </a:p>
        </p:txBody>
      </p:sp>
    </p:spTree>
    <p:extLst>
      <p:ext uri="{BB962C8B-B14F-4D97-AF65-F5344CB8AC3E}">
        <p14:creationId xmlns:p14="http://schemas.microsoft.com/office/powerpoint/2010/main" val="18449077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An example XML object in JSON</a:t>
            </a:r>
            <a:endParaRPr lang="en-US" dirty="0"/>
          </a:p>
        </p:txBody>
      </p:sp>
      <p:pic>
        <p:nvPicPr>
          <p:cNvPr id="6" name="Content Placeholder 5" descr="4071517006.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36012" b="-36012"/>
          <a:stretch>
            <a:fillRect/>
          </a:stretch>
        </p:blipFill>
        <p:spPr/>
      </p:pic>
    </p:spTree>
    <p:extLst>
      <p:ext uri="{BB962C8B-B14F-4D97-AF65-F5344CB8AC3E}">
        <p14:creationId xmlns:p14="http://schemas.microsoft.com/office/powerpoint/2010/main" val="2605899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JSON in JavaScript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Creating JSON JavaScript objects</a:t>
            </a:r>
            <a:endParaRPr lang="en-US" dirty="0"/>
          </a:p>
        </p:txBody>
      </p:sp>
      <p:sp>
        <p:nvSpPr>
          <p:cNvPr id="3" name="Content Placeholder 2"/>
          <p:cNvSpPr>
            <a:spLocks noGrp="1"/>
          </p:cNvSpPr>
          <p:nvPr>
            <p:ph idx="1"/>
          </p:nvPr>
        </p:nvSpPr>
        <p:spPr>
          <a:xfrm>
            <a:off x="914400" y="1646237"/>
            <a:ext cx="7467600" cy="4525963"/>
          </a:xfrm>
        </p:spPr>
        <p:txBody>
          <a:bodyPr>
            <a:normAutofit/>
          </a:bodyPr>
          <a:lstStyle/>
          <a:p>
            <a:r>
              <a:rPr lang="en-US" dirty="0"/>
              <a:t>it </a:t>
            </a:r>
            <a:r>
              <a:rPr lang="en-US" dirty="0" smtClean="0"/>
              <a:t>is easy </a:t>
            </a:r>
            <a:r>
              <a:rPr lang="en-US" dirty="0"/>
              <a:t>to make use of the JSON format in JavaScript</a:t>
            </a:r>
            <a:r>
              <a:rPr lang="en-US" dirty="0" smtClean="0"/>
              <a:t>:</a:t>
            </a:r>
          </a:p>
          <a:p>
            <a:r>
              <a:rPr lang="en-US" b="1" dirty="0" err="1" smtClean="0"/>
              <a:t>var</a:t>
            </a:r>
            <a:r>
              <a:rPr lang="en-US" b="1" dirty="0" smtClean="0"/>
              <a:t> </a:t>
            </a:r>
            <a:r>
              <a:rPr lang="en-US" b="1" dirty="0"/>
              <a:t>a = {"</a:t>
            </a:r>
            <a:r>
              <a:rPr lang="en-US" b="1" dirty="0" smtClean="0"/>
              <a:t>artist": {"</a:t>
            </a:r>
            <a:r>
              <a:rPr lang="en-US" b="1" dirty="0"/>
              <a:t>name":"</a:t>
            </a:r>
            <a:r>
              <a:rPr lang="en-US" b="1" dirty="0" err="1"/>
              <a:t>Manet</a:t>
            </a:r>
            <a:r>
              <a:rPr lang="en-US" b="1" dirty="0"/>
              <a:t>","</a:t>
            </a:r>
            <a:r>
              <a:rPr lang="en-US" b="1" dirty="0" err="1"/>
              <a:t>nationality":"France</a:t>
            </a:r>
            <a:r>
              <a:rPr lang="en-US" b="1" dirty="0"/>
              <a:t>"}}</a:t>
            </a:r>
            <a:r>
              <a:rPr lang="en-US" b="1" dirty="0" smtClean="0"/>
              <a:t>; </a:t>
            </a:r>
          </a:p>
          <a:p>
            <a:r>
              <a:rPr lang="en-US" b="1" dirty="0" smtClean="0"/>
              <a:t>alert</a:t>
            </a:r>
            <a:r>
              <a:rPr lang="en-US" b="1" dirty="0"/>
              <a:t>(</a:t>
            </a:r>
            <a:r>
              <a:rPr lang="en-US" b="1" dirty="0" err="1"/>
              <a:t>a.artist.name</a:t>
            </a:r>
            <a:r>
              <a:rPr lang="en-US" b="1" dirty="0"/>
              <a:t> + " " + </a:t>
            </a:r>
            <a:r>
              <a:rPr lang="en-US" b="1" dirty="0" err="1"/>
              <a:t>a.artist.nationality</a:t>
            </a:r>
            <a:r>
              <a:rPr lang="en-US" b="1" dirty="0"/>
              <a:t>);</a:t>
            </a:r>
          </a:p>
          <a:p>
            <a:r>
              <a:rPr lang="en-US" dirty="0" smtClean="0"/>
              <a:t>When the </a:t>
            </a:r>
            <a:r>
              <a:rPr lang="en-US" dirty="0"/>
              <a:t>JSON information will be contained within a </a:t>
            </a:r>
            <a:r>
              <a:rPr lang="en-US" dirty="0" smtClean="0"/>
              <a:t>string (say when downloading) the </a:t>
            </a:r>
            <a:r>
              <a:rPr lang="en-US" dirty="0" err="1"/>
              <a:t>JSON.parse</a:t>
            </a:r>
            <a:r>
              <a:rPr lang="en-US" dirty="0"/>
              <a:t>(</a:t>
            </a:r>
            <a:r>
              <a:rPr lang="en-US" dirty="0" smtClean="0"/>
              <a:t>)</a:t>
            </a:r>
            <a:r>
              <a:rPr lang="en-US" dirty="0"/>
              <a:t> function can be used to transform the string containing </a:t>
            </a:r>
            <a:r>
              <a:rPr lang="en-US" dirty="0" smtClean="0"/>
              <a:t>into a JavaScript </a:t>
            </a:r>
            <a:r>
              <a:rPr lang="en-US" dirty="0"/>
              <a:t>object</a:t>
            </a:r>
          </a:p>
        </p:txBody>
      </p:sp>
    </p:spTree>
    <p:extLst>
      <p:ext uri="{BB962C8B-B14F-4D97-AF65-F5344CB8AC3E}">
        <p14:creationId xmlns:p14="http://schemas.microsoft.com/office/powerpoint/2010/main" val="2070951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JSON in JavaScript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Convert string to JSON object and vice versa</a:t>
            </a:r>
            <a:endParaRPr lang="en-US" dirty="0"/>
          </a:p>
        </p:txBody>
      </p:sp>
      <p:sp>
        <p:nvSpPr>
          <p:cNvPr id="3" name="Content Placeholder 2"/>
          <p:cNvSpPr>
            <a:spLocks noGrp="1"/>
          </p:cNvSpPr>
          <p:nvPr>
            <p:ph idx="1"/>
          </p:nvPr>
        </p:nvSpPr>
        <p:spPr>
          <a:xfrm>
            <a:off x="914400" y="1646237"/>
            <a:ext cx="7467600" cy="4525963"/>
          </a:xfrm>
        </p:spPr>
        <p:txBody>
          <a:bodyPr>
            <a:normAutofit/>
          </a:bodyPr>
          <a:lstStyle/>
          <a:p>
            <a:r>
              <a:rPr lang="en-US" dirty="0" err="1"/>
              <a:t>var</a:t>
            </a:r>
            <a:r>
              <a:rPr lang="en-US" dirty="0"/>
              <a:t> text = '{"artist": {"name":"</a:t>
            </a:r>
            <a:r>
              <a:rPr lang="en-US" dirty="0" err="1"/>
              <a:t>Manet</a:t>
            </a:r>
            <a:r>
              <a:rPr lang="en-US" dirty="0"/>
              <a:t>","</a:t>
            </a:r>
            <a:r>
              <a:rPr lang="en-US" dirty="0" err="1"/>
              <a:t>nationality":"France</a:t>
            </a:r>
            <a:r>
              <a:rPr lang="en-US" dirty="0"/>
              <a:t>"}}';</a:t>
            </a:r>
          </a:p>
          <a:p>
            <a:r>
              <a:rPr lang="en-US" dirty="0" err="1"/>
              <a:t>var</a:t>
            </a:r>
            <a:r>
              <a:rPr lang="en-US" dirty="0"/>
              <a:t> a = </a:t>
            </a:r>
            <a:r>
              <a:rPr lang="en-US" b="1" dirty="0" err="1">
                <a:solidFill>
                  <a:schemeClr val="accent2"/>
                </a:solidFill>
              </a:rPr>
              <a:t>JSON.parse</a:t>
            </a:r>
            <a:r>
              <a:rPr lang="en-US" dirty="0"/>
              <a:t>(text);</a:t>
            </a:r>
          </a:p>
          <a:p>
            <a:r>
              <a:rPr lang="en-US" dirty="0"/>
              <a:t>alert(</a:t>
            </a:r>
            <a:r>
              <a:rPr lang="en-US" dirty="0" err="1"/>
              <a:t>a.artist.nationality</a:t>
            </a:r>
            <a:r>
              <a:rPr lang="en-US" dirty="0"/>
              <a:t>)</a:t>
            </a:r>
            <a:r>
              <a:rPr lang="en-US" dirty="0" smtClean="0"/>
              <a:t>;</a:t>
            </a:r>
          </a:p>
          <a:p>
            <a:r>
              <a:rPr lang="en-US" dirty="0"/>
              <a:t>JavaScript also provides a mechanism to translate a JavaScript object into </a:t>
            </a:r>
            <a:r>
              <a:rPr lang="en-US" dirty="0" smtClean="0"/>
              <a:t>a JSON </a:t>
            </a:r>
            <a:r>
              <a:rPr lang="en-US" dirty="0"/>
              <a:t>string:</a:t>
            </a:r>
          </a:p>
          <a:p>
            <a:r>
              <a:rPr lang="en-US" b="1" dirty="0" err="1"/>
              <a:t>var</a:t>
            </a:r>
            <a:r>
              <a:rPr lang="en-US" b="1" dirty="0"/>
              <a:t> text = </a:t>
            </a:r>
            <a:r>
              <a:rPr lang="en-US" b="1" dirty="0" err="1">
                <a:solidFill>
                  <a:srgbClr val="CE2933"/>
                </a:solidFill>
              </a:rPr>
              <a:t>JSON.stringify</a:t>
            </a:r>
            <a:r>
              <a:rPr lang="en-US" b="1" dirty="0"/>
              <a:t>(artist);</a:t>
            </a:r>
          </a:p>
        </p:txBody>
      </p:sp>
    </p:spTree>
    <p:extLst>
      <p:ext uri="{BB962C8B-B14F-4D97-AF65-F5344CB8AC3E}">
        <p14:creationId xmlns:p14="http://schemas.microsoft.com/office/powerpoint/2010/main" val="2592361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JSON in PHP</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JSON on the server</a:t>
            </a:r>
            <a:endParaRPr lang="en-US" dirty="0"/>
          </a:p>
        </p:txBody>
      </p:sp>
      <p:sp>
        <p:nvSpPr>
          <p:cNvPr id="3" name="Content Placeholder 2"/>
          <p:cNvSpPr>
            <a:spLocks noGrp="1"/>
          </p:cNvSpPr>
          <p:nvPr>
            <p:ph idx="1"/>
          </p:nvPr>
        </p:nvSpPr>
        <p:spPr>
          <a:xfrm>
            <a:off x="914400" y="1646237"/>
            <a:ext cx="7467600" cy="4525963"/>
          </a:xfrm>
        </p:spPr>
        <p:txBody>
          <a:bodyPr>
            <a:normAutofit/>
          </a:bodyPr>
          <a:lstStyle/>
          <a:p>
            <a:r>
              <a:rPr lang="en-US" dirty="0" smtClean="0"/>
              <a:t>Converting </a:t>
            </a:r>
            <a:r>
              <a:rPr lang="en-US" dirty="0"/>
              <a:t>a JSON string </a:t>
            </a:r>
            <a:r>
              <a:rPr lang="en-US" dirty="0" smtClean="0"/>
              <a:t>into a </a:t>
            </a:r>
            <a:r>
              <a:rPr lang="en-US" dirty="0"/>
              <a:t>PHP object is quite straightforward</a:t>
            </a:r>
            <a:r>
              <a:rPr lang="en-US" dirty="0" smtClean="0"/>
              <a:t>:</a:t>
            </a:r>
          </a:p>
          <a:p>
            <a:endParaRPr lang="en-US" dirty="0"/>
          </a:p>
          <a:p>
            <a:endParaRPr lang="en-US" dirty="0" smtClean="0"/>
          </a:p>
          <a:p>
            <a:endParaRPr lang="en-US" dirty="0"/>
          </a:p>
          <a:p>
            <a:endParaRPr lang="en-US" dirty="0" smtClean="0"/>
          </a:p>
          <a:p>
            <a:endParaRPr lang="en-US" dirty="0"/>
          </a:p>
          <a:p>
            <a:r>
              <a:rPr lang="en-US" dirty="0"/>
              <a:t>Notice that the </a:t>
            </a:r>
            <a:r>
              <a:rPr lang="en-US" dirty="0" err="1"/>
              <a:t>json_decode</a:t>
            </a:r>
            <a:r>
              <a:rPr lang="en-US" dirty="0"/>
              <a:t>() function can return either a PHP object or </a:t>
            </a:r>
            <a:r>
              <a:rPr lang="en-US" dirty="0" smtClean="0"/>
              <a:t>an associative </a:t>
            </a:r>
            <a:r>
              <a:rPr lang="en-US" dirty="0"/>
              <a:t>array.</a:t>
            </a:r>
          </a:p>
        </p:txBody>
      </p:sp>
      <p:pic>
        <p:nvPicPr>
          <p:cNvPr id="5" name="Picture 4" descr="Screen Shot 2014-02-16 at 9.20.19 PM.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600" y="2590800"/>
            <a:ext cx="7696200" cy="2410858"/>
          </a:xfrm>
          <a:prstGeom prst="rect">
            <a:avLst/>
          </a:prstGeom>
        </p:spPr>
      </p:pic>
    </p:spTree>
    <p:extLst>
      <p:ext uri="{BB962C8B-B14F-4D97-AF65-F5344CB8AC3E}">
        <p14:creationId xmlns:p14="http://schemas.microsoft.com/office/powerpoint/2010/main" val="2971721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JSON in PHP</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Go the other way</a:t>
            </a:r>
            <a:endParaRPr lang="en-US" dirty="0"/>
          </a:p>
        </p:txBody>
      </p:sp>
      <p:sp>
        <p:nvSpPr>
          <p:cNvPr id="3" name="Content Placeholder 2"/>
          <p:cNvSpPr>
            <a:spLocks noGrp="1"/>
          </p:cNvSpPr>
          <p:nvPr>
            <p:ph idx="1"/>
          </p:nvPr>
        </p:nvSpPr>
        <p:spPr>
          <a:xfrm>
            <a:off x="914400" y="1646237"/>
            <a:ext cx="7467600" cy="4525963"/>
          </a:xfrm>
        </p:spPr>
        <p:txBody>
          <a:bodyPr>
            <a:normAutofit/>
          </a:bodyPr>
          <a:lstStyle/>
          <a:p>
            <a:r>
              <a:rPr lang="en-US" dirty="0"/>
              <a:t>To go the other direction (i.e., to convert a PHP object into a JSON string), </a:t>
            </a:r>
            <a:r>
              <a:rPr lang="en-US" dirty="0" smtClean="0"/>
              <a:t>you can </a:t>
            </a:r>
            <a:r>
              <a:rPr lang="en-US" dirty="0"/>
              <a:t>use the </a:t>
            </a:r>
            <a:r>
              <a:rPr lang="en-US" dirty="0" err="1"/>
              <a:t>json_encode</a:t>
            </a:r>
            <a:r>
              <a:rPr lang="en-US" dirty="0"/>
              <a:t>() function.</a:t>
            </a:r>
          </a:p>
        </p:txBody>
      </p:sp>
      <p:pic>
        <p:nvPicPr>
          <p:cNvPr id="7" name="Picture 6" descr="Screen Shot 2014-02-16 at 9.23.11 PM.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600" y="3514680"/>
            <a:ext cx="7620000" cy="789076"/>
          </a:xfrm>
          <a:prstGeom prst="rect">
            <a:avLst/>
          </a:prstGeom>
        </p:spPr>
      </p:pic>
    </p:spTree>
    <p:extLst>
      <p:ext uri="{BB962C8B-B14F-4D97-AF65-F5344CB8AC3E}">
        <p14:creationId xmlns:p14="http://schemas.microsoft.com/office/powerpoint/2010/main" val="3196403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JSON in PHP</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JSON on the server</a:t>
            </a:r>
            <a:endParaRPr lang="en-US" dirty="0"/>
          </a:p>
        </p:txBody>
      </p:sp>
      <p:sp>
        <p:nvSpPr>
          <p:cNvPr id="3" name="Content Placeholder 2"/>
          <p:cNvSpPr>
            <a:spLocks noGrp="1"/>
          </p:cNvSpPr>
          <p:nvPr>
            <p:ph idx="1"/>
          </p:nvPr>
        </p:nvSpPr>
        <p:spPr>
          <a:xfrm>
            <a:off x="914400" y="1646237"/>
            <a:ext cx="7467600" cy="4525963"/>
          </a:xfrm>
        </p:spPr>
        <p:txBody>
          <a:bodyPr>
            <a:normAutofit/>
          </a:bodyPr>
          <a:lstStyle/>
          <a:p>
            <a:r>
              <a:rPr lang="en-US" dirty="0"/>
              <a:t>Since JSON data is often coming from an external source, </a:t>
            </a:r>
            <a:r>
              <a:rPr lang="en-US" dirty="0" smtClean="0"/>
              <a:t>always </a:t>
            </a:r>
            <a:r>
              <a:rPr lang="en-US" dirty="0"/>
              <a:t>check for parse errors before using it, </a:t>
            </a:r>
            <a:r>
              <a:rPr lang="en-US" dirty="0" smtClean="0"/>
              <a:t>via the </a:t>
            </a:r>
            <a:r>
              <a:rPr lang="en-US" dirty="0" err="1" smtClean="0"/>
              <a:t>json_last_error</a:t>
            </a:r>
            <a:r>
              <a:rPr lang="en-US" dirty="0"/>
              <a:t>() function</a:t>
            </a:r>
            <a:r>
              <a:rPr lang="en-US" dirty="0" smtClean="0"/>
              <a:t>:</a:t>
            </a:r>
          </a:p>
          <a:p>
            <a:endParaRPr lang="en-US" dirty="0"/>
          </a:p>
        </p:txBody>
      </p:sp>
      <p:pic>
        <p:nvPicPr>
          <p:cNvPr id="6" name="Picture 5" descr="Screen Shot 2014-02-16 at 9.21.47 PM.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000" y="3352800"/>
            <a:ext cx="7391400" cy="2192807"/>
          </a:xfrm>
          <a:prstGeom prst="rect">
            <a:avLst/>
          </a:prstGeom>
        </p:spPr>
      </p:pic>
    </p:spTree>
    <p:extLst>
      <p:ext uri="{BB962C8B-B14F-4D97-AF65-F5344CB8AC3E}">
        <p14:creationId xmlns:p14="http://schemas.microsoft.com/office/powerpoint/2010/main" val="2384569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404040"/>
                </a:solidFill>
              </a:rPr>
              <a:t>Overview of </a:t>
            </a:r>
            <a:r>
              <a:rPr lang="en-US" dirty="0" smtClean="0">
                <a:solidFill>
                  <a:srgbClr val="467082"/>
                </a:solidFill>
              </a:rPr>
              <a:t>Web Services</a:t>
            </a:r>
            <a:endParaRPr lang="en-US" dirty="0">
              <a:solidFill>
                <a:srgbClr val="467082"/>
              </a:solidFill>
            </a:endParaRPr>
          </a:p>
        </p:txBody>
      </p:sp>
      <p:sp>
        <p:nvSpPr>
          <p:cNvPr id="4" name="Text Placeholder 3"/>
          <p:cNvSpPr>
            <a:spLocks noGrp="1"/>
          </p:cNvSpPr>
          <p:nvPr>
            <p:ph type="body" idx="1"/>
          </p:nvPr>
        </p:nvSpPr>
        <p:spPr/>
        <p:txBody>
          <a:bodyPr/>
          <a:lstStyle/>
          <a:p>
            <a:r>
              <a:rPr lang="en-US" dirty="0" smtClean="0"/>
              <a:t>Section </a:t>
            </a:r>
            <a:r>
              <a:rPr lang="en-US" dirty="0">
                <a:solidFill>
                  <a:schemeClr val="accent1"/>
                </a:solidFill>
              </a:rPr>
              <a:t>4</a:t>
            </a:r>
            <a:r>
              <a:rPr lang="en-US" dirty="0" smtClean="0"/>
              <a:t> of 7</a:t>
            </a:r>
            <a:endParaRPr lang="en-US" dirty="0">
              <a:solidFill>
                <a:schemeClr val="tx1"/>
              </a:solidFill>
            </a:endParaRPr>
          </a:p>
        </p:txBody>
      </p:sp>
    </p:spTree>
    <p:extLst>
      <p:ext uri="{BB962C8B-B14F-4D97-AF65-F5344CB8AC3E}">
        <p14:creationId xmlns:p14="http://schemas.microsoft.com/office/powerpoint/2010/main" val="644527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3" name="Content Placeholder 2"/>
          <p:cNvSpPr>
            <a:spLocks noGrp="1"/>
          </p:cNvSpPr>
          <p:nvPr>
            <p:ph idx="1"/>
          </p:nvPr>
        </p:nvSpPr>
        <p:spPr/>
        <p:txBody>
          <a:bodyPr>
            <a:normAutofit/>
          </a:bodyPr>
          <a:lstStyle/>
          <a:p>
            <a:r>
              <a:rPr lang="en-US" dirty="0"/>
              <a:t>Web services are the most common example of a computing paradigm </a:t>
            </a:r>
            <a:r>
              <a:rPr lang="en-US" dirty="0" smtClean="0"/>
              <a:t>commonly referred </a:t>
            </a:r>
            <a:r>
              <a:rPr lang="en-US" dirty="0"/>
              <a:t>to as </a:t>
            </a:r>
            <a:r>
              <a:rPr lang="en-US" b="1" dirty="0"/>
              <a:t>service-oriented computing </a:t>
            </a:r>
            <a:r>
              <a:rPr lang="en-US" dirty="0"/>
              <a:t>(SOC</a:t>
            </a:r>
            <a:r>
              <a:rPr lang="en-US" dirty="0" smtClean="0"/>
              <a:t>).</a:t>
            </a:r>
          </a:p>
          <a:p>
            <a:r>
              <a:rPr lang="en-US" dirty="0"/>
              <a:t>A </a:t>
            </a:r>
            <a:r>
              <a:rPr lang="en-US" b="1" dirty="0"/>
              <a:t>service </a:t>
            </a:r>
            <a:r>
              <a:rPr lang="en-US" dirty="0"/>
              <a:t>is a piece of software with a platform-independent interface that </a:t>
            </a:r>
            <a:r>
              <a:rPr lang="en-US" dirty="0" smtClean="0"/>
              <a:t>can be </a:t>
            </a:r>
            <a:r>
              <a:rPr lang="en-US" dirty="0"/>
              <a:t>dynamically located and invoked. </a:t>
            </a:r>
            <a:endParaRPr lang="en-US" dirty="0" smtClean="0"/>
          </a:p>
          <a:p>
            <a:r>
              <a:rPr lang="en-US" b="1" dirty="0" smtClean="0"/>
              <a:t>Web </a:t>
            </a:r>
            <a:r>
              <a:rPr lang="en-US" b="1" dirty="0"/>
              <a:t>services </a:t>
            </a:r>
            <a:r>
              <a:rPr lang="en-US" dirty="0"/>
              <a:t>are a relatively </a:t>
            </a:r>
            <a:r>
              <a:rPr lang="en-US" dirty="0" smtClean="0"/>
              <a:t>standardized mechanism </a:t>
            </a:r>
            <a:r>
              <a:rPr lang="en-US" dirty="0"/>
              <a:t>by which one software application can connect to and </a:t>
            </a:r>
            <a:r>
              <a:rPr lang="en-US" dirty="0" smtClean="0"/>
              <a:t>communicate with </a:t>
            </a:r>
            <a:r>
              <a:rPr lang="en-US" dirty="0"/>
              <a:t>another software application using web protocols.</a:t>
            </a:r>
          </a:p>
        </p:txBody>
      </p:sp>
      <p:sp>
        <p:nvSpPr>
          <p:cNvPr id="4" name="Content Placeholder 3"/>
          <p:cNvSpPr>
            <a:spLocks noGrp="1"/>
          </p:cNvSpPr>
          <p:nvPr>
            <p:ph sz="quarter" idx="13"/>
          </p:nvPr>
        </p:nvSpPr>
        <p:spPr/>
        <p:txBody>
          <a:bodyPr>
            <a:normAutofit lnSpcReduction="10000"/>
          </a:bodyPr>
          <a:lstStyle/>
          <a:p>
            <a:r>
              <a:rPr lang="en-US" dirty="0" smtClean="0"/>
              <a:t>An overview</a:t>
            </a:r>
            <a:endParaRPr lang="en-US" dirty="0"/>
          </a:p>
        </p:txBody>
      </p:sp>
    </p:spTree>
    <p:extLst>
      <p:ext uri="{BB962C8B-B14F-4D97-AF65-F5344CB8AC3E}">
        <p14:creationId xmlns:p14="http://schemas.microsoft.com/office/powerpoint/2010/main" val="1292327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3" name="Content Placeholder 2"/>
          <p:cNvSpPr>
            <a:spLocks noGrp="1"/>
          </p:cNvSpPr>
          <p:nvPr>
            <p:ph idx="1"/>
          </p:nvPr>
        </p:nvSpPr>
        <p:spPr/>
        <p:txBody>
          <a:bodyPr>
            <a:normAutofit/>
          </a:bodyPr>
          <a:lstStyle/>
          <a:p>
            <a:pPr marL="342900" indent="-342900">
              <a:buFont typeface="Arial"/>
              <a:buChar char="•"/>
            </a:pPr>
            <a:r>
              <a:rPr lang="en-US" dirty="0"/>
              <a:t>they potentially provide </a:t>
            </a:r>
            <a:r>
              <a:rPr lang="en-US" dirty="0" smtClean="0"/>
              <a:t>interoperability between </a:t>
            </a:r>
            <a:r>
              <a:rPr lang="en-US" dirty="0"/>
              <a:t>different software applications running on different </a:t>
            </a:r>
            <a:r>
              <a:rPr lang="en-US" dirty="0" smtClean="0"/>
              <a:t>platforms</a:t>
            </a:r>
          </a:p>
          <a:p>
            <a:pPr marL="342900" indent="-342900">
              <a:buFont typeface="Arial"/>
              <a:buChar char="•"/>
            </a:pPr>
            <a:r>
              <a:rPr lang="en-US" dirty="0"/>
              <a:t>they can be used to implement something called a </a:t>
            </a:r>
            <a:r>
              <a:rPr lang="en-US" b="1" dirty="0"/>
              <a:t>service-</a:t>
            </a:r>
            <a:r>
              <a:rPr lang="en-US" b="1" dirty="0" smtClean="0"/>
              <a:t>oriented architecture </a:t>
            </a:r>
            <a:r>
              <a:rPr lang="en-US" dirty="0"/>
              <a:t>(SOA</a:t>
            </a:r>
            <a:r>
              <a:rPr lang="en-US" dirty="0" smtClean="0"/>
              <a:t>)</a:t>
            </a:r>
          </a:p>
          <a:p>
            <a:pPr marL="342900" indent="-342900">
              <a:buFont typeface="Arial"/>
              <a:buChar char="•"/>
            </a:pPr>
            <a:r>
              <a:rPr lang="en-US" dirty="0"/>
              <a:t>they can be offered by different systems within an organization as well as by </a:t>
            </a:r>
            <a:r>
              <a:rPr lang="en-US" dirty="0" smtClean="0"/>
              <a:t>different organizations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Benefits</a:t>
            </a:r>
            <a:endParaRPr lang="en-US" dirty="0"/>
          </a:p>
        </p:txBody>
      </p:sp>
    </p:spTree>
    <p:extLst>
      <p:ext uri="{BB962C8B-B14F-4D97-AF65-F5344CB8AC3E}">
        <p14:creationId xmlns:p14="http://schemas.microsoft.com/office/powerpoint/2010/main" val="3554320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Visual Overview</a:t>
            </a:r>
            <a:endParaRPr lang="en-US" dirty="0"/>
          </a:p>
        </p:txBody>
      </p:sp>
      <p:pic>
        <p:nvPicPr>
          <p:cNvPr id="6" name="Content Placeholder 5" descr="4071517007.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480" b="-480"/>
          <a:stretch>
            <a:fillRect/>
          </a:stretch>
        </p:blipFill>
        <p:spPr>
          <a:xfrm>
            <a:off x="685800" y="1143000"/>
            <a:ext cx="7391400" cy="5226410"/>
          </a:xfrm>
        </p:spPr>
      </p:pic>
    </p:spTree>
    <p:extLst>
      <p:ext uri="{BB962C8B-B14F-4D97-AF65-F5344CB8AC3E}">
        <p14:creationId xmlns:p14="http://schemas.microsoft.com/office/powerpoint/2010/main" val="712826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Overview</a:t>
            </a:r>
            <a:endParaRPr lang="en-US" dirty="0"/>
          </a:p>
        </p:txBody>
      </p:sp>
      <p:sp>
        <p:nvSpPr>
          <p:cNvPr id="3" name="Content Placeholder 2"/>
          <p:cNvSpPr>
            <a:spLocks noGrp="1"/>
          </p:cNvSpPr>
          <p:nvPr>
            <p:ph idx="1"/>
          </p:nvPr>
        </p:nvSpPr>
        <p:spPr/>
        <p:txBody>
          <a:bodyPr>
            <a:normAutofit/>
          </a:bodyPr>
          <a:lstStyle/>
          <a:p>
            <a:r>
              <a:rPr lang="en-US" dirty="0"/>
              <a:t>XML is a markup language, </a:t>
            </a:r>
            <a:r>
              <a:rPr lang="en-US" dirty="0" smtClean="0"/>
              <a:t>but unlike </a:t>
            </a:r>
            <a:r>
              <a:rPr lang="en-US" dirty="0"/>
              <a:t>HTML, XML can be used to mark up any type of </a:t>
            </a:r>
            <a:r>
              <a:rPr lang="en-US" dirty="0" smtClean="0"/>
              <a:t>data.</a:t>
            </a:r>
          </a:p>
          <a:p>
            <a:r>
              <a:rPr lang="en-US" dirty="0"/>
              <a:t>One of the key benefits of XML data is that as plain text, it can </a:t>
            </a:r>
            <a:r>
              <a:rPr lang="en-US" dirty="0" smtClean="0"/>
              <a:t>be read </a:t>
            </a:r>
            <a:r>
              <a:rPr lang="en-US" dirty="0"/>
              <a:t>and transferred between </a:t>
            </a:r>
            <a:r>
              <a:rPr lang="en-US" dirty="0" smtClean="0"/>
              <a:t>applications </a:t>
            </a:r>
            <a:r>
              <a:rPr lang="en-US" dirty="0"/>
              <a:t>and different operating systems as well </a:t>
            </a:r>
            <a:r>
              <a:rPr lang="en-US" dirty="0" smtClean="0"/>
              <a:t>as being </a:t>
            </a:r>
            <a:r>
              <a:rPr lang="en-US" dirty="0"/>
              <a:t>human-readable and understandable as well</a:t>
            </a:r>
            <a:r>
              <a:rPr lang="en-US" dirty="0" smtClean="0"/>
              <a:t>.</a:t>
            </a:r>
          </a:p>
          <a:p>
            <a:r>
              <a:rPr lang="en-US" dirty="0"/>
              <a:t>XML is not only used on the web </a:t>
            </a:r>
            <a:r>
              <a:rPr lang="en-US" dirty="0" smtClean="0"/>
              <a:t>server and </a:t>
            </a:r>
            <a:r>
              <a:rPr lang="en-US" dirty="0"/>
              <a:t>to communicate asynchronously with the browser, but is also used as a </a:t>
            </a:r>
            <a:r>
              <a:rPr lang="en-US" dirty="0" smtClean="0"/>
              <a:t>data interchange </a:t>
            </a:r>
            <a:r>
              <a:rPr lang="en-US" dirty="0"/>
              <a:t>format for moving information between systems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5219301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SOAP Services</a:t>
            </a:r>
            <a:endParaRPr lang="en-US" dirty="0"/>
          </a:p>
        </p:txBody>
      </p:sp>
      <p:sp>
        <p:nvSpPr>
          <p:cNvPr id="3" name="Content Placeholder 2"/>
          <p:cNvSpPr>
            <a:spLocks noGrp="1"/>
          </p:cNvSpPr>
          <p:nvPr>
            <p:ph idx="1"/>
          </p:nvPr>
        </p:nvSpPr>
        <p:spPr/>
        <p:txBody>
          <a:bodyPr/>
          <a:lstStyle/>
          <a:p>
            <a:r>
              <a:rPr lang="en-US" dirty="0"/>
              <a:t>SOAP is the message protocol used to encode </a:t>
            </a:r>
            <a:r>
              <a:rPr lang="en-US" dirty="0" smtClean="0"/>
              <a:t>the service </a:t>
            </a:r>
            <a:r>
              <a:rPr lang="en-US" dirty="0"/>
              <a:t>invocations and their return values via XML within the HTTP </a:t>
            </a:r>
            <a:r>
              <a:rPr lang="en-US" dirty="0" smtClean="0"/>
              <a:t>header.</a:t>
            </a:r>
          </a:p>
          <a:p>
            <a:pPr marL="342900" indent="-342900">
              <a:buFont typeface="Arial"/>
              <a:buChar char="•"/>
            </a:pPr>
            <a:r>
              <a:rPr lang="en-US" dirty="0"/>
              <a:t>SOAP and WSDL are complex XML </a:t>
            </a:r>
            <a:r>
              <a:rPr lang="en-US" dirty="0" smtClean="0"/>
              <a:t>schemas</a:t>
            </a:r>
          </a:p>
          <a:p>
            <a:pPr marL="342900" indent="-342900">
              <a:buFont typeface="Arial"/>
              <a:buChar char="•"/>
            </a:pPr>
            <a:r>
              <a:rPr lang="en-US" dirty="0"/>
              <a:t>akin to using a compiler: its output may be complicated to </a:t>
            </a:r>
            <a:r>
              <a:rPr lang="en-US" dirty="0" smtClean="0"/>
              <a:t>understand</a:t>
            </a:r>
          </a:p>
          <a:p>
            <a:pPr marL="342900" indent="-342900">
              <a:buFont typeface="Arial"/>
              <a:buChar char="•"/>
            </a:pPr>
            <a:r>
              <a:rPr lang="en-US" dirty="0"/>
              <a:t>the enthusiasm </a:t>
            </a:r>
            <a:r>
              <a:rPr lang="en-US" dirty="0" smtClean="0"/>
              <a:t>for SOAP</a:t>
            </a:r>
            <a:r>
              <a:rPr lang="en-US" dirty="0"/>
              <a:t>-based web services had cooled.</a:t>
            </a:r>
            <a:endParaRPr lang="en-US" dirty="0" smtClean="0"/>
          </a:p>
          <a:p>
            <a:pPr marL="342900" indent="-342900">
              <a:buFont typeface="Arial"/>
              <a:buChar char="•"/>
            </a:pPr>
            <a:endParaRPr lang="en-US" dirty="0" smtClean="0"/>
          </a:p>
          <a:p>
            <a:pPr marL="342900" indent="-342900">
              <a:buFont typeface="Arial"/>
              <a:buChar char="•"/>
            </a:pPr>
            <a:endParaRPr lang="en-US" dirty="0"/>
          </a:p>
        </p:txBody>
      </p:sp>
    </p:spTree>
    <p:extLst>
      <p:ext uri="{BB962C8B-B14F-4D97-AF65-F5344CB8AC3E}">
        <p14:creationId xmlns:p14="http://schemas.microsoft.com/office/powerpoint/2010/main" val="4083551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SOAP Services</a:t>
            </a:r>
            <a:endParaRPr lang="en-US" dirty="0"/>
          </a:p>
        </p:txBody>
      </p:sp>
      <p:pic>
        <p:nvPicPr>
          <p:cNvPr id="6" name="Content Placeholder 5" descr="4071517008.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1866" r="-21866"/>
          <a:stretch>
            <a:fillRect/>
          </a:stretch>
        </p:blipFill>
        <p:spPr>
          <a:xfrm>
            <a:off x="228600" y="1161312"/>
            <a:ext cx="7543800" cy="5334171"/>
          </a:xfrm>
        </p:spPr>
      </p:pic>
    </p:spTree>
    <p:extLst>
      <p:ext uri="{BB962C8B-B14F-4D97-AF65-F5344CB8AC3E}">
        <p14:creationId xmlns:p14="http://schemas.microsoft.com/office/powerpoint/2010/main" val="175410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REST Services</a:t>
            </a:r>
            <a:endParaRPr lang="en-US" dirty="0"/>
          </a:p>
        </p:txBody>
      </p:sp>
      <p:sp>
        <p:nvSpPr>
          <p:cNvPr id="7" name="Content Placeholder 6"/>
          <p:cNvSpPr>
            <a:spLocks noGrp="1"/>
          </p:cNvSpPr>
          <p:nvPr>
            <p:ph idx="1"/>
          </p:nvPr>
        </p:nvSpPr>
        <p:spPr/>
        <p:txBody>
          <a:bodyPr>
            <a:normAutofit fontScale="92500"/>
          </a:bodyPr>
          <a:lstStyle/>
          <a:p>
            <a:r>
              <a:rPr lang="en-US" b="1" dirty="0"/>
              <a:t>REST </a:t>
            </a:r>
            <a:r>
              <a:rPr lang="en-US" dirty="0"/>
              <a:t>stands </a:t>
            </a:r>
            <a:r>
              <a:rPr lang="en-US" dirty="0" smtClean="0"/>
              <a:t>for Representational </a:t>
            </a:r>
            <a:r>
              <a:rPr lang="en-US" dirty="0"/>
              <a:t>State </a:t>
            </a:r>
            <a:r>
              <a:rPr lang="en-US" dirty="0" smtClean="0"/>
              <a:t>Transfer.</a:t>
            </a:r>
          </a:p>
          <a:p>
            <a:pPr marL="342900" indent="-342900">
              <a:buFont typeface="Arial"/>
              <a:buChar char="•"/>
            </a:pPr>
            <a:r>
              <a:rPr lang="en-US" dirty="0" err="1"/>
              <a:t>RESTful</a:t>
            </a:r>
            <a:r>
              <a:rPr lang="en-US" dirty="0"/>
              <a:t> web service does away with the </a:t>
            </a:r>
            <a:r>
              <a:rPr lang="en-US" dirty="0" smtClean="0"/>
              <a:t>service description layer, and needs no separate </a:t>
            </a:r>
            <a:r>
              <a:rPr lang="en-US" dirty="0"/>
              <a:t>protocol </a:t>
            </a:r>
            <a:r>
              <a:rPr lang="en-US" dirty="0" smtClean="0"/>
              <a:t>for encoding </a:t>
            </a:r>
            <a:r>
              <a:rPr lang="en-US" dirty="0"/>
              <a:t>message requests and responses. </a:t>
            </a:r>
            <a:endParaRPr lang="en-US" dirty="0" smtClean="0"/>
          </a:p>
          <a:p>
            <a:pPr marL="342900" indent="-342900">
              <a:buFont typeface="Arial"/>
              <a:buChar char="•"/>
            </a:pPr>
            <a:r>
              <a:rPr lang="en-US" dirty="0" smtClean="0"/>
              <a:t>It simply </a:t>
            </a:r>
            <a:r>
              <a:rPr lang="en-US" dirty="0"/>
              <a:t>uses HTTP URLs </a:t>
            </a:r>
            <a:r>
              <a:rPr lang="en-US" dirty="0" smtClean="0"/>
              <a:t>for requesting </a:t>
            </a:r>
            <a:r>
              <a:rPr lang="en-US" dirty="0"/>
              <a:t>a resource/object (and for encoding input parameters)</a:t>
            </a:r>
            <a:r>
              <a:rPr lang="en-US" dirty="0" smtClean="0"/>
              <a:t>.</a:t>
            </a:r>
          </a:p>
          <a:p>
            <a:pPr marL="342900" indent="-342900">
              <a:buFont typeface="Arial"/>
              <a:buChar char="•"/>
            </a:pPr>
            <a:r>
              <a:rPr lang="en-US" dirty="0"/>
              <a:t>The </a:t>
            </a:r>
            <a:r>
              <a:rPr lang="en-US" dirty="0" smtClean="0"/>
              <a:t>serialized representation </a:t>
            </a:r>
            <a:r>
              <a:rPr lang="en-US" dirty="0"/>
              <a:t>of this object, usually an XML or JSON stream, is then returned </a:t>
            </a:r>
            <a:r>
              <a:rPr lang="en-US" dirty="0" smtClean="0"/>
              <a:t>to the </a:t>
            </a:r>
            <a:r>
              <a:rPr lang="en-US" dirty="0"/>
              <a:t>requestor as a normal HTTP response</a:t>
            </a:r>
            <a:r>
              <a:rPr lang="en-US" dirty="0" smtClean="0"/>
              <a:t>.</a:t>
            </a:r>
          </a:p>
          <a:p>
            <a:pPr marL="342900" indent="-342900">
              <a:buFont typeface="Arial"/>
              <a:buChar char="•"/>
            </a:pPr>
            <a:r>
              <a:rPr lang="en-US" dirty="0"/>
              <a:t>REST appears to have almost completely displaced SOAP services.</a:t>
            </a:r>
            <a:endParaRPr lang="en-US" dirty="0" smtClean="0"/>
          </a:p>
          <a:p>
            <a:endParaRPr lang="en-US" dirty="0"/>
          </a:p>
        </p:txBody>
      </p:sp>
    </p:spTree>
    <p:extLst>
      <p:ext uri="{BB962C8B-B14F-4D97-AF65-F5344CB8AC3E}">
        <p14:creationId xmlns:p14="http://schemas.microsoft.com/office/powerpoint/2010/main" val="2802574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REST Services</a:t>
            </a:r>
            <a:endParaRPr lang="en-US" dirty="0"/>
          </a:p>
        </p:txBody>
      </p:sp>
      <p:pic>
        <p:nvPicPr>
          <p:cNvPr id="6" name="Content Placeholder 5" descr="4071517009.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9375" r="-29375"/>
          <a:stretch>
            <a:fillRect/>
          </a:stretch>
        </p:blipFill>
        <p:spPr>
          <a:xfrm>
            <a:off x="304800" y="1215193"/>
            <a:ext cx="7239000" cy="5118649"/>
          </a:xfrm>
        </p:spPr>
      </p:pic>
    </p:spTree>
    <p:extLst>
      <p:ext uri="{BB962C8B-B14F-4D97-AF65-F5344CB8AC3E}">
        <p14:creationId xmlns:p14="http://schemas.microsoft.com/office/powerpoint/2010/main" val="27026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Web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We will only use REST from here on in</a:t>
            </a:r>
            <a:endParaRPr lang="en-US" dirty="0"/>
          </a:p>
        </p:txBody>
      </p:sp>
      <p:sp>
        <p:nvSpPr>
          <p:cNvPr id="7" name="Content Placeholder 6"/>
          <p:cNvSpPr>
            <a:spLocks noGrp="1"/>
          </p:cNvSpPr>
          <p:nvPr>
            <p:ph idx="1"/>
          </p:nvPr>
        </p:nvSpPr>
        <p:spPr/>
        <p:txBody>
          <a:bodyPr>
            <a:normAutofit lnSpcReduction="10000"/>
          </a:bodyPr>
          <a:lstStyle/>
          <a:p>
            <a:r>
              <a:rPr lang="en-US" dirty="0" smtClean="0"/>
              <a:t>Consider </a:t>
            </a:r>
            <a:r>
              <a:rPr lang="en-US" dirty="0"/>
              <a:t>the Google Geocoding API</a:t>
            </a:r>
            <a:r>
              <a:rPr lang="en-US" dirty="0" smtClean="0"/>
              <a:t>.</a:t>
            </a:r>
          </a:p>
          <a:p>
            <a:r>
              <a:rPr lang="en-US" dirty="0"/>
              <a:t>The Google Geocoding API provides a way to perform geocoding </a:t>
            </a:r>
            <a:r>
              <a:rPr lang="en-US" dirty="0" smtClean="0"/>
              <a:t>operations via </a:t>
            </a:r>
            <a:r>
              <a:rPr lang="en-US" dirty="0"/>
              <a:t>an HTTP GET request, and thus is an especially useful example of a </a:t>
            </a:r>
            <a:r>
              <a:rPr lang="en-US" dirty="0" err="1"/>
              <a:t>RESTful</a:t>
            </a:r>
            <a:r>
              <a:rPr lang="en-US" dirty="0"/>
              <a:t> </a:t>
            </a:r>
            <a:r>
              <a:rPr lang="en-US" dirty="0" smtClean="0"/>
              <a:t>web service.</a:t>
            </a:r>
          </a:p>
          <a:p>
            <a:r>
              <a:rPr lang="en-US" b="1" dirty="0" smtClean="0"/>
              <a:t>Geocoding </a:t>
            </a:r>
            <a:r>
              <a:rPr lang="en-US" dirty="0"/>
              <a:t>typically refers to the process of turning a real-world address </a:t>
            </a:r>
            <a:r>
              <a:rPr lang="en-US" dirty="0" smtClean="0"/>
              <a:t>into </a:t>
            </a:r>
            <a:r>
              <a:rPr lang="en-US" dirty="0"/>
              <a:t>geographic coordinates</a:t>
            </a:r>
            <a:r>
              <a:rPr lang="en-US" dirty="0" smtClean="0"/>
              <a:t>, which </a:t>
            </a:r>
            <a:r>
              <a:rPr lang="en-US" dirty="0"/>
              <a:t>are usually latitude and longitude </a:t>
            </a:r>
            <a:r>
              <a:rPr lang="en-US" dirty="0" smtClean="0"/>
              <a:t>values</a:t>
            </a:r>
          </a:p>
          <a:p>
            <a:r>
              <a:rPr lang="en-US" b="1" dirty="0" smtClean="0"/>
              <a:t>Reverse </a:t>
            </a:r>
            <a:r>
              <a:rPr lang="en-US" b="1" dirty="0"/>
              <a:t>geocoding </a:t>
            </a:r>
            <a:r>
              <a:rPr lang="en-US" dirty="0"/>
              <a:t>is the process of converting geographic </a:t>
            </a:r>
            <a:r>
              <a:rPr lang="en-US" dirty="0" smtClean="0"/>
              <a:t>coordinates into </a:t>
            </a:r>
            <a:r>
              <a:rPr lang="en-US" dirty="0"/>
              <a:t>a human-readable address.</a:t>
            </a:r>
            <a:endParaRPr lang="en-US" dirty="0" smtClean="0"/>
          </a:p>
          <a:p>
            <a:endParaRPr lang="en-US" dirty="0"/>
          </a:p>
        </p:txBody>
      </p:sp>
    </p:spTree>
    <p:extLst>
      <p:ext uri="{BB962C8B-B14F-4D97-AF65-F5344CB8AC3E}">
        <p14:creationId xmlns:p14="http://schemas.microsoft.com/office/powerpoint/2010/main" val="1850701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Web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err="1" smtClean="0"/>
              <a:t>Mashups</a:t>
            </a:r>
            <a:r>
              <a:rPr lang="en-US" dirty="0" smtClean="0"/>
              <a:t> abound with web services</a:t>
            </a:r>
            <a:endParaRPr lang="en-US" dirty="0"/>
          </a:p>
        </p:txBody>
      </p:sp>
      <p:pic>
        <p:nvPicPr>
          <p:cNvPr id="5" name="Content Placeholder 4" descr="4071517010.tif"/>
          <p:cNvPicPr>
            <a:picLocks noGrp="1" noChangeAspect="1"/>
          </p:cNvPicPr>
          <p:nvPr>
            <p:ph idx="1"/>
          </p:nvPr>
        </p:nvPicPr>
        <p:blipFill>
          <a:blip r:embed="rId2" cstate="print">
            <a:extLst>
              <a:ext uri="{28A0092B-C50C-407E-A947-70E740481C1C}">
                <a14:useLocalDpi xmlns:a14="http://schemas.microsoft.com/office/drawing/2010/main" val="0"/>
              </a:ext>
            </a:extLst>
          </a:blip>
          <a:srcRect l="-4806" r="-4806"/>
          <a:stretch>
            <a:fillRect/>
          </a:stretch>
        </p:blipFill>
        <p:spPr/>
      </p:pic>
      <p:sp>
        <p:nvSpPr>
          <p:cNvPr id="6" name="TextBox 5"/>
          <p:cNvSpPr txBox="1"/>
          <p:nvPr/>
        </p:nvSpPr>
        <p:spPr>
          <a:xfrm>
            <a:off x="4800600" y="6172200"/>
            <a:ext cx="2213241" cy="369332"/>
          </a:xfrm>
          <a:prstGeom prst="rect">
            <a:avLst/>
          </a:prstGeom>
          <a:noFill/>
        </p:spPr>
        <p:txBody>
          <a:bodyPr wrap="none" rtlCol="0">
            <a:spAutoFit/>
          </a:bodyPr>
          <a:lstStyle/>
          <a:p>
            <a:r>
              <a:rPr lang="en-US" dirty="0" smtClean="0"/>
              <a:t>From </a:t>
            </a:r>
            <a:r>
              <a:rPr lang="en-US" dirty="0" err="1" smtClean="0"/>
              <a:t>trendsmap.com</a:t>
            </a:r>
            <a:endParaRPr lang="en-US" dirty="0"/>
          </a:p>
        </p:txBody>
      </p:sp>
    </p:spTree>
    <p:extLst>
      <p:ext uri="{BB962C8B-B14F-4D97-AF65-F5344CB8AC3E}">
        <p14:creationId xmlns:p14="http://schemas.microsoft.com/office/powerpoint/2010/main" val="2317596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Web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More details</a:t>
            </a:r>
            <a:endParaRPr lang="en-US" dirty="0"/>
          </a:p>
        </p:txBody>
      </p:sp>
      <p:sp>
        <p:nvSpPr>
          <p:cNvPr id="6" name="TextBox 5"/>
          <p:cNvSpPr txBox="1"/>
          <p:nvPr/>
        </p:nvSpPr>
        <p:spPr>
          <a:xfrm>
            <a:off x="4800600" y="6172200"/>
            <a:ext cx="2213241" cy="369332"/>
          </a:xfrm>
          <a:prstGeom prst="rect">
            <a:avLst/>
          </a:prstGeom>
          <a:noFill/>
        </p:spPr>
        <p:txBody>
          <a:bodyPr wrap="none" rtlCol="0">
            <a:spAutoFit/>
          </a:bodyPr>
          <a:lstStyle/>
          <a:p>
            <a:r>
              <a:rPr lang="en-US" dirty="0" smtClean="0"/>
              <a:t>From </a:t>
            </a:r>
            <a:r>
              <a:rPr lang="en-US" dirty="0" err="1" smtClean="0"/>
              <a:t>trendsmap.com</a:t>
            </a:r>
            <a:endParaRPr lang="en-US" dirty="0"/>
          </a:p>
        </p:txBody>
      </p:sp>
      <p:sp>
        <p:nvSpPr>
          <p:cNvPr id="3" name="Content Placeholder 2"/>
          <p:cNvSpPr>
            <a:spLocks noGrp="1"/>
          </p:cNvSpPr>
          <p:nvPr>
            <p:ph idx="1"/>
          </p:nvPr>
        </p:nvSpPr>
        <p:spPr>
          <a:xfrm>
            <a:off x="914400" y="1646237"/>
            <a:ext cx="7467600" cy="4525963"/>
          </a:xfrm>
        </p:spPr>
        <p:txBody>
          <a:bodyPr/>
          <a:lstStyle/>
          <a:p>
            <a:r>
              <a:rPr lang="en-US" dirty="0"/>
              <a:t>In this case the request will take the </a:t>
            </a:r>
            <a:r>
              <a:rPr lang="en-US" dirty="0" smtClean="0"/>
              <a:t>following form</a:t>
            </a:r>
            <a:r>
              <a:rPr lang="en-US" dirty="0"/>
              <a:t>:</a:t>
            </a:r>
          </a:p>
          <a:p>
            <a:r>
              <a:rPr lang="en-US" dirty="0">
                <a:hlinkClick r:id="rId2"/>
              </a:rPr>
              <a:t>http://maps.googleapis.com/maps/api/geocode/xml</a:t>
            </a:r>
            <a:r>
              <a:rPr lang="en-US" dirty="0" smtClean="0">
                <a:hlinkClick r:id="rId2"/>
              </a:rPr>
              <a:t>?</a:t>
            </a:r>
            <a:r>
              <a:rPr lang="en-US" b="1" i="1" dirty="0" smtClean="0">
                <a:solidFill>
                  <a:srgbClr val="CE2933"/>
                </a:solidFill>
                <a:hlinkClick r:id="rId2"/>
              </a:rPr>
              <a:t>address</a:t>
            </a:r>
            <a:endParaRPr lang="en-US" b="1" i="1" dirty="0" smtClean="0">
              <a:solidFill>
                <a:srgbClr val="CE2933"/>
              </a:solidFill>
            </a:endParaRPr>
          </a:p>
          <a:p>
            <a:r>
              <a:rPr lang="en-US" dirty="0" smtClean="0"/>
              <a:t>An example </a:t>
            </a:r>
            <a:r>
              <a:rPr lang="en-US" dirty="0"/>
              <a:t>geocode request would look like the following:</a:t>
            </a:r>
          </a:p>
          <a:p>
            <a:r>
              <a:rPr lang="en-US" dirty="0"/>
              <a:t>http://</a:t>
            </a:r>
            <a:r>
              <a:rPr lang="en-US" dirty="0" err="1"/>
              <a:t>maps.googleapis.com</a:t>
            </a:r>
            <a:r>
              <a:rPr lang="en-US" dirty="0"/>
              <a:t>/maps/</a:t>
            </a:r>
            <a:r>
              <a:rPr lang="en-US" dirty="0" err="1"/>
              <a:t>api</a:t>
            </a:r>
            <a:r>
              <a:rPr lang="en-US" dirty="0"/>
              <a:t>/geocode/</a:t>
            </a:r>
            <a:r>
              <a:rPr lang="en-US" dirty="0" err="1"/>
              <a:t>xml?address</a:t>
            </a:r>
            <a:r>
              <a:rPr lang="en-US" dirty="0"/>
              <a:t>=British%</a:t>
            </a:r>
            <a:r>
              <a:rPr lang="en-US" dirty="0" smtClean="0"/>
              <a:t>20Museum</a:t>
            </a:r>
            <a:r>
              <a:rPr lang="en-US" dirty="0"/>
              <a:t>,+Great+Russell+Street,+London,+WC1B+3DG&amp;sensor=false</a:t>
            </a:r>
            <a:endParaRPr lang="en-US" b="1" dirty="0">
              <a:solidFill>
                <a:srgbClr val="CE2933"/>
              </a:solidFill>
            </a:endParaRPr>
          </a:p>
        </p:txBody>
      </p:sp>
    </p:spTree>
    <p:extLst>
      <p:ext uri="{BB962C8B-B14F-4D97-AF65-F5344CB8AC3E}">
        <p14:creationId xmlns:p14="http://schemas.microsoft.com/office/powerpoint/2010/main" val="7024329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Web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Response</a:t>
            </a:r>
            <a:endParaRPr lang="en-US" dirty="0"/>
          </a:p>
        </p:txBody>
      </p:sp>
      <p:sp>
        <p:nvSpPr>
          <p:cNvPr id="5" name="Content Placeholder 4"/>
          <p:cNvSpPr>
            <a:spLocks noGrp="1"/>
          </p:cNvSpPr>
          <p:nvPr>
            <p:ph idx="1"/>
          </p:nvPr>
        </p:nvSpPr>
        <p:spPr/>
        <p:txBody>
          <a:bodyPr/>
          <a:lstStyle/>
          <a:p>
            <a:endParaRPr lang="en-US" dirty="0"/>
          </a:p>
        </p:txBody>
      </p:sp>
      <p:pic>
        <p:nvPicPr>
          <p:cNvPr id="7" name="Picture 6" descr="Screen Shot 2014-02-16 at 9.38.4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5638800"/>
            <a:ext cx="3810000" cy="855596"/>
          </a:xfrm>
          <a:prstGeom prst="rect">
            <a:avLst/>
          </a:prstGeom>
        </p:spPr>
      </p:pic>
      <p:pic>
        <p:nvPicPr>
          <p:cNvPr id="8" name="Picture 7" descr="Screen Shot 2014-02-16 at 9.38.35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933" y="1342102"/>
            <a:ext cx="3794468" cy="4361512"/>
          </a:xfrm>
          <a:prstGeom prst="rect">
            <a:avLst/>
          </a:prstGeom>
        </p:spPr>
      </p:pic>
      <p:sp>
        <p:nvSpPr>
          <p:cNvPr id="9" name="TextBox 8"/>
          <p:cNvSpPr txBox="1"/>
          <p:nvPr/>
        </p:nvSpPr>
        <p:spPr>
          <a:xfrm>
            <a:off x="5943600" y="3429000"/>
            <a:ext cx="2133918" cy="369332"/>
          </a:xfrm>
          <a:prstGeom prst="rect">
            <a:avLst/>
          </a:prstGeom>
          <a:noFill/>
        </p:spPr>
        <p:txBody>
          <a:bodyPr wrap="none" rtlCol="0">
            <a:spAutoFit/>
          </a:bodyPr>
          <a:lstStyle/>
          <a:p>
            <a:r>
              <a:rPr lang="en-US" dirty="0" smtClean="0"/>
              <a:t>This response is XML</a:t>
            </a:r>
            <a:endParaRPr lang="en-US" dirty="0"/>
          </a:p>
        </p:txBody>
      </p:sp>
      <p:sp>
        <p:nvSpPr>
          <p:cNvPr id="10" name="TextBox 9"/>
          <p:cNvSpPr txBox="1"/>
          <p:nvPr/>
        </p:nvSpPr>
        <p:spPr>
          <a:xfrm>
            <a:off x="5257801" y="1371600"/>
            <a:ext cx="3352800" cy="646331"/>
          </a:xfrm>
          <a:prstGeom prst="rect">
            <a:avLst/>
          </a:prstGeom>
          <a:noFill/>
        </p:spPr>
        <p:txBody>
          <a:bodyPr wrap="square" rtlCol="0">
            <a:spAutoFit/>
          </a:bodyPr>
          <a:lstStyle/>
          <a:p>
            <a:r>
              <a:rPr lang="en-US" dirty="0" smtClean="0"/>
              <a:t>The response is a standard HTTP response with headers</a:t>
            </a:r>
            <a:endParaRPr lang="en-US" dirty="0"/>
          </a:p>
        </p:txBody>
      </p:sp>
      <p:cxnSp>
        <p:nvCxnSpPr>
          <p:cNvPr id="12" name="Straight Arrow Connector 11"/>
          <p:cNvCxnSpPr>
            <a:stCxn id="10" idx="1"/>
          </p:cNvCxnSpPr>
          <p:nvPr/>
        </p:nvCxnSpPr>
        <p:spPr>
          <a:xfrm flipH="1">
            <a:off x="3276600" y="1694766"/>
            <a:ext cx="1981201" cy="57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105400" y="5181600"/>
            <a:ext cx="3352800" cy="369332"/>
          </a:xfrm>
          <a:prstGeom prst="rect">
            <a:avLst/>
          </a:prstGeom>
          <a:noFill/>
        </p:spPr>
        <p:txBody>
          <a:bodyPr wrap="square" rtlCol="0">
            <a:spAutoFit/>
          </a:bodyPr>
          <a:lstStyle/>
          <a:p>
            <a:r>
              <a:rPr lang="en-US" dirty="0" smtClean="0"/>
              <a:t>The </a:t>
            </a:r>
            <a:r>
              <a:rPr lang="en-US" dirty="0" err="1" smtClean="0"/>
              <a:t>lat</a:t>
            </a:r>
            <a:r>
              <a:rPr lang="en-US" dirty="0" smtClean="0"/>
              <a:t>/</a:t>
            </a:r>
            <a:r>
              <a:rPr lang="en-US" dirty="0" err="1" smtClean="0"/>
              <a:t>lng</a:t>
            </a:r>
            <a:r>
              <a:rPr lang="en-US" dirty="0" smtClean="0"/>
              <a:t> is in there somewhere</a:t>
            </a:r>
            <a:endParaRPr lang="en-US" dirty="0"/>
          </a:p>
        </p:txBody>
      </p:sp>
      <p:cxnSp>
        <p:nvCxnSpPr>
          <p:cNvPr id="15" name="Straight Arrow Connector 14"/>
          <p:cNvCxnSpPr>
            <a:stCxn id="14" idx="1"/>
          </p:cNvCxnSpPr>
          <p:nvPr/>
        </p:nvCxnSpPr>
        <p:spPr>
          <a:xfrm flipH="1">
            <a:off x="2819401" y="5366266"/>
            <a:ext cx="2285999" cy="1779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98188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Identifying and Authenticating Service Requests</a:t>
            </a:r>
          </a:p>
        </p:txBody>
      </p:sp>
      <p:sp>
        <p:nvSpPr>
          <p:cNvPr id="5" name="Content Placeholder 4"/>
          <p:cNvSpPr>
            <a:spLocks noGrp="1"/>
          </p:cNvSpPr>
          <p:nvPr>
            <p:ph idx="1"/>
          </p:nvPr>
        </p:nvSpPr>
        <p:spPr/>
        <p:txBody>
          <a:bodyPr/>
          <a:lstStyle/>
          <a:p>
            <a:r>
              <a:rPr lang="en-US" dirty="0"/>
              <a:t>Most web services are not </a:t>
            </a:r>
            <a:r>
              <a:rPr lang="en-US" dirty="0" smtClean="0"/>
              <a:t>open. Instead they </a:t>
            </a:r>
            <a:r>
              <a:rPr lang="en-US" dirty="0"/>
              <a:t>typically employ </a:t>
            </a:r>
            <a:r>
              <a:rPr lang="en-US" dirty="0" smtClean="0"/>
              <a:t>one of </a:t>
            </a:r>
            <a:r>
              <a:rPr lang="en-US" dirty="0"/>
              <a:t>the following techniques</a:t>
            </a:r>
            <a:r>
              <a:rPr lang="en-US" dirty="0" smtClean="0"/>
              <a:t>:</a:t>
            </a:r>
          </a:p>
          <a:p>
            <a:pPr marL="342900" indent="-342900">
              <a:buFont typeface="Arial"/>
              <a:buChar char="•"/>
            </a:pPr>
            <a:r>
              <a:rPr lang="en-US" b="1" dirty="0"/>
              <a:t>Identity</a:t>
            </a:r>
            <a:r>
              <a:rPr lang="en-US" dirty="0"/>
              <a:t>. Each web service request must identify who is making the request</a:t>
            </a:r>
            <a:r>
              <a:rPr lang="en-US" dirty="0" smtClean="0"/>
              <a:t>.</a:t>
            </a:r>
          </a:p>
          <a:p>
            <a:pPr marL="342900" indent="-342900">
              <a:buFont typeface="Arial"/>
              <a:buChar char="•"/>
            </a:pPr>
            <a:r>
              <a:rPr lang="en-US" b="1" dirty="0" smtClean="0"/>
              <a:t>Authentication</a:t>
            </a:r>
            <a:r>
              <a:rPr lang="en-US" dirty="0"/>
              <a:t>. Each web service request must provide additional </a:t>
            </a:r>
            <a:r>
              <a:rPr lang="en-US" dirty="0" smtClean="0"/>
              <a:t>evidence that </a:t>
            </a:r>
            <a:r>
              <a:rPr lang="en-US" dirty="0"/>
              <a:t>they are who they say they are.</a:t>
            </a:r>
          </a:p>
        </p:txBody>
      </p:sp>
    </p:spTree>
    <p:extLst>
      <p:ext uri="{BB962C8B-B14F-4D97-AF65-F5344CB8AC3E}">
        <p14:creationId xmlns:p14="http://schemas.microsoft.com/office/powerpoint/2010/main" val="16019497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Identity examples</a:t>
            </a:r>
            <a:endParaRPr lang="en-US" sz="4000" dirty="0"/>
          </a:p>
        </p:txBody>
      </p:sp>
      <p:sp>
        <p:nvSpPr>
          <p:cNvPr id="5" name="Content Placeholder 4"/>
          <p:cNvSpPr>
            <a:spLocks noGrp="1"/>
          </p:cNvSpPr>
          <p:nvPr>
            <p:ph idx="1"/>
          </p:nvPr>
        </p:nvSpPr>
        <p:spPr>
          <a:xfrm>
            <a:off x="914400" y="1646237"/>
            <a:ext cx="7086600" cy="4525963"/>
          </a:xfrm>
        </p:spPr>
        <p:txBody>
          <a:bodyPr>
            <a:normAutofit/>
          </a:bodyPr>
          <a:lstStyle/>
          <a:p>
            <a:r>
              <a:rPr lang="en-US" dirty="0"/>
              <a:t>Web services that make use of an API key typically require the user (i.e., </a:t>
            </a:r>
            <a:r>
              <a:rPr lang="en-US" dirty="0" smtClean="0"/>
              <a:t>the developer</a:t>
            </a:r>
            <a:r>
              <a:rPr lang="en-US" dirty="0"/>
              <a:t>) to register online with the service for an API key. This API key is </a:t>
            </a:r>
            <a:r>
              <a:rPr lang="en-US" dirty="0" smtClean="0"/>
              <a:t>then added </a:t>
            </a:r>
            <a:r>
              <a:rPr lang="en-US" dirty="0"/>
              <a:t>to the GET request as a query string parameter</a:t>
            </a:r>
            <a:r>
              <a:rPr lang="en-US" dirty="0" smtClean="0"/>
              <a:t>.</a:t>
            </a:r>
          </a:p>
          <a:p>
            <a:r>
              <a:rPr lang="en-US" dirty="0" smtClean="0"/>
              <a:t>For instance, to request </a:t>
            </a:r>
            <a:r>
              <a:rPr lang="en-US" dirty="0"/>
              <a:t>to the Microsoft Bing Maps web service will look like the following </a:t>
            </a:r>
            <a:r>
              <a:rPr lang="en-US" dirty="0" smtClean="0"/>
              <a:t>:</a:t>
            </a:r>
            <a:endParaRPr lang="en-US" dirty="0"/>
          </a:p>
          <a:p>
            <a:r>
              <a:rPr lang="en-US" dirty="0" smtClean="0"/>
              <a:t>http://</a:t>
            </a:r>
            <a:r>
              <a:rPr lang="en-US" dirty="0" err="1" smtClean="0"/>
              <a:t>dev.virtualearth.net</a:t>
            </a:r>
            <a:r>
              <a:rPr lang="en-US" dirty="0" smtClean="0"/>
              <a:t>/REST/v1/</a:t>
            </a:r>
            <a:r>
              <a:rPr lang="en-US" dirty="0" err="1" smtClean="0"/>
              <a:t>Locations?o</a:t>
            </a:r>
            <a:r>
              <a:rPr lang="en-US" dirty="0" smtClean="0"/>
              <a:t>=</a:t>
            </a:r>
            <a:r>
              <a:rPr lang="en-US" dirty="0" err="1" smtClean="0"/>
              <a:t>xml&amp;query</a:t>
            </a:r>
            <a:r>
              <a:rPr lang="en-US" dirty="0" smtClean="0"/>
              <a:t>=British%20Museum,+Great+Russell+Street,+London,+WC1B+3DG,+UK&amp;</a:t>
            </a:r>
            <a:r>
              <a:rPr lang="en-US" b="1" dirty="0" smtClean="0">
                <a:solidFill>
                  <a:srgbClr val="CE2933"/>
                </a:solidFill>
              </a:rPr>
              <a:t>key</a:t>
            </a:r>
            <a:r>
              <a:rPr lang="en-US" b="1" dirty="0" smtClean="0"/>
              <a:t>=</a:t>
            </a:r>
            <a:r>
              <a:rPr lang="en-US" b="1" dirty="0" smtClean="0">
                <a:solidFill>
                  <a:srgbClr val="CE2933"/>
                </a:solidFill>
              </a:rPr>
              <a:t>[</a:t>
            </a:r>
            <a:r>
              <a:rPr lang="en-US" b="1" i="1" dirty="0" smtClean="0">
                <a:solidFill>
                  <a:srgbClr val="CE2933"/>
                </a:solidFill>
              </a:rPr>
              <a:t>BING API KEY HERE</a:t>
            </a:r>
            <a:r>
              <a:rPr lang="en-US" b="1" dirty="0" smtClean="0">
                <a:solidFill>
                  <a:srgbClr val="CE2933"/>
                </a:solidFill>
              </a:rPr>
              <a:t>]</a:t>
            </a:r>
            <a:endParaRPr lang="en-US" b="1" dirty="0">
              <a:solidFill>
                <a:srgbClr val="CE2933"/>
              </a:solidFill>
            </a:endParaRPr>
          </a:p>
        </p:txBody>
      </p:sp>
      <p:sp>
        <p:nvSpPr>
          <p:cNvPr id="4" name="Content Placeholder 3"/>
          <p:cNvSpPr>
            <a:spLocks noGrp="1"/>
          </p:cNvSpPr>
          <p:nvPr>
            <p:ph sz="quarter" idx="13"/>
          </p:nvPr>
        </p:nvSpPr>
        <p:spPr>
          <a:xfrm>
            <a:off x="914400" y="838200"/>
            <a:ext cx="6400800" cy="304800"/>
          </a:xfrm>
        </p:spPr>
        <p:txBody>
          <a:bodyPr>
            <a:normAutofit lnSpcReduction="10000"/>
          </a:bodyPr>
          <a:lstStyle/>
          <a:p>
            <a:r>
              <a:rPr lang="en-US" dirty="0" smtClean="0"/>
              <a:t>Real World ways of limiting service</a:t>
            </a:r>
            <a:endParaRPr lang="en-US" dirty="0"/>
          </a:p>
        </p:txBody>
      </p:sp>
    </p:spTree>
    <p:extLst>
      <p:ext uri="{BB962C8B-B14F-4D97-AF65-F5344CB8AC3E}">
        <p14:creationId xmlns:p14="http://schemas.microsoft.com/office/powerpoint/2010/main" val="12850417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Overview</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Used in many systems</a:t>
            </a:r>
            <a:endParaRPr lang="en-US" dirty="0"/>
          </a:p>
        </p:txBody>
      </p:sp>
      <p:pic>
        <p:nvPicPr>
          <p:cNvPr id="6" name="Content Placeholder 5" descr="4071517001.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35932" r="-35932"/>
          <a:stretch>
            <a:fillRect/>
          </a:stretch>
        </p:blipFill>
        <p:spPr>
          <a:xfrm>
            <a:off x="381000" y="1269073"/>
            <a:ext cx="7315200" cy="5172530"/>
          </a:xfrm>
        </p:spPr>
      </p:pic>
    </p:spTree>
    <p:extLst>
      <p:ext uri="{BB962C8B-B14F-4D97-AF65-F5344CB8AC3E}">
        <p14:creationId xmlns:p14="http://schemas.microsoft.com/office/powerpoint/2010/main" val="29244198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Identity examples</a:t>
            </a:r>
            <a:endParaRPr lang="en-US" sz="4000" dirty="0"/>
          </a:p>
        </p:txBody>
      </p:sp>
      <p:sp>
        <p:nvSpPr>
          <p:cNvPr id="5" name="Content Placeholder 4"/>
          <p:cNvSpPr>
            <a:spLocks noGrp="1"/>
          </p:cNvSpPr>
          <p:nvPr>
            <p:ph idx="1"/>
          </p:nvPr>
        </p:nvSpPr>
        <p:spPr>
          <a:xfrm>
            <a:off x="914400" y="1646237"/>
            <a:ext cx="7086600" cy="4525963"/>
          </a:xfrm>
        </p:spPr>
        <p:txBody>
          <a:bodyPr>
            <a:normAutofit/>
          </a:bodyPr>
          <a:lstStyle/>
          <a:p>
            <a:r>
              <a:rPr lang="en-US" dirty="0"/>
              <a:t>Web services that make use of an API key typically require the user (i.e., </a:t>
            </a:r>
            <a:r>
              <a:rPr lang="en-US" dirty="0" smtClean="0"/>
              <a:t>the developer</a:t>
            </a:r>
            <a:r>
              <a:rPr lang="en-US" dirty="0"/>
              <a:t>) to register online with the service for an API key. This API key is </a:t>
            </a:r>
            <a:r>
              <a:rPr lang="en-US" dirty="0" smtClean="0"/>
              <a:t>then added </a:t>
            </a:r>
            <a:r>
              <a:rPr lang="en-US" dirty="0"/>
              <a:t>to the GET request as a query string parameter</a:t>
            </a:r>
            <a:r>
              <a:rPr lang="en-US" dirty="0" smtClean="0"/>
              <a:t>.</a:t>
            </a:r>
          </a:p>
          <a:p>
            <a:r>
              <a:rPr lang="en-US" dirty="0" smtClean="0"/>
              <a:t>For instance, to request </a:t>
            </a:r>
            <a:r>
              <a:rPr lang="en-US" dirty="0"/>
              <a:t>to the Microsoft Bing Maps web service will look like the following </a:t>
            </a:r>
            <a:r>
              <a:rPr lang="en-US" dirty="0" smtClean="0"/>
              <a:t>:</a:t>
            </a:r>
            <a:endParaRPr lang="en-US" dirty="0"/>
          </a:p>
          <a:p>
            <a:r>
              <a:rPr lang="en-US" dirty="0" smtClean="0"/>
              <a:t>http://</a:t>
            </a:r>
            <a:r>
              <a:rPr lang="en-US" dirty="0" err="1" smtClean="0"/>
              <a:t>dev.virtualearth.net</a:t>
            </a:r>
            <a:r>
              <a:rPr lang="en-US" dirty="0" smtClean="0"/>
              <a:t>/REST/v1/</a:t>
            </a:r>
            <a:r>
              <a:rPr lang="en-US" dirty="0" err="1" smtClean="0"/>
              <a:t>Locations?o</a:t>
            </a:r>
            <a:r>
              <a:rPr lang="en-US" dirty="0" smtClean="0"/>
              <a:t>=</a:t>
            </a:r>
            <a:r>
              <a:rPr lang="en-US" dirty="0" err="1" smtClean="0"/>
              <a:t>xml&amp;query</a:t>
            </a:r>
            <a:r>
              <a:rPr lang="en-US" dirty="0" smtClean="0"/>
              <a:t>=British%20Museum,+Great+Russell+Street,+London,+WC1B+3DG,+UK&amp;</a:t>
            </a:r>
            <a:r>
              <a:rPr lang="en-US" b="1" dirty="0" smtClean="0">
                <a:solidFill>
                  <a:srgbClr val="CE2933"/>
                </a:solidFill>
              </a:rPr>
              <a:t>key</a:t>
            </a:r>
            <a:r>
              <a:rPr lang="en-US" b="1" dirty="0" smtClean="0"/>
              <a:t>=</a:t>
            </a:r>
            <a:r>
              <a:rPr lang="en-US" b="1" dirty="0" smtClean="0">
                <a:solidFill>
                  <a:srgbClr val="CE2933"/>
                </a:solidFill>
              </a:rPr>
              <a:t>[</a:t>
            </a:r>
            <a:r>
              <a:rPr lang="en-US" b="1" i="1" dirty="0" smtClean="0">
                <a:solidFill>
                  <a:srgbClr val="CE2933"/>
                </a:solidFill>
              </a:rPr>
              <a:t>BING API KEY HERE</a:t>
            </a:r>
            <a:r>
              <a:rPr lang="en-US" b="1" dirty="0" smtClean="0">
                <a:solidFill>
                  <a:srgbClr val="CE2933"/>
                </a:solidFill>
              </a:rPr>
              <a:t>]</a:t>
            </a:r>
            <a:endParaRPr lang="en-US" b="1" dirty="0">
              <a:solidFill>
                <a:srgbClr val="CE2933"/>
              </a:solidFill>
            </a:endParaRPr>
          </a:p>
        </p:txBody>
      </p:sp>
      <p:sp>
        <p:nvSpPr>
          <p:cNvPr id="4" name="Content Placeholder 3"/>
          <p:cNvSpPr>
            <a:spLocks noGrp="1"/>
          </p:cNvSpPr>
          <p:nvPr>
            <p:ph sz="quarter" idx="13"/>
          </p:nvPr>
        </p:nvSpPr>
        <p:spPr>
          <a:xfrm>
            <a:off x="914400" y="838200"/>
            <a:ext cx="6400800" cy="304800"/>
          </a:xfrm>
        </p:spPr>
        <p:txBody>
          <a:bodyPr>
            <a:normAutofit lnSpcReduction="10000"/>
          </a:bodyPr>
          <a:lstStyle/>
          <a:p>
            <a:r>
              <a:rPr lang="en-US" dirty="0" smtClean="0"/>
              <a:t>Real World ways of limiting service</a:t>
            </a:r>
            <a:endParaRPr lang="en-US" dirty="0"/>
          </a:p>
        </p:txBody>
      </p:sp>
    </p:spTree>
    <p:extLst>
      <p:ext uri="{BB962C8B-B14F-4D97-AF65-F5344CB8AC3E}">
        <p14:creationId xmlns:p14="http://schemas.microsoft.com/office/powerpoint/2010/main" val="16208678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Authentication</a:t>
            </a:r>
            <a:endParaRPr lang="en-US" sz="4000" dirty="0"/>
          </a:p>
        </p:txBody>
      </p:sp>
      <p:sp>
        <p:nvSpPr>
          <p:cNvPr id="5" name="Content Placeholder 4"/>
          <p:cNvSpPr>
            <a:spLocks noGrp="1"/>
          </p:cNvSpPr>
          <p:nvPr>
            <p:ph idx="1"/>
          </p:nvPr>
        </p:nvSpPr>
        <p:spPr>
          <a:xfrm>
            <a:off x="914400" y="1646237"/>
            <a:ext cx="7086600" cy="4525963"/>
          </a:xfrm>
        </p:spPr>
        <p:txBody>
          <a:bodyPr>
            <a:normAutofit/>
          </a:bodyPr>
          <a:lstStyle/>
          <a:p>
            <a:r>
              <a:rPr lang="en-US" dirty="0" smtClean="0"/>
              <a:t>Some web </a:t>
            </a:r>
            <a:r>
              <a:rPr lang="en-US" dirty="0"/>
              <a:t>services </a:t>
            </a:r>
            <a:r>
              <a:rPr lang="en-US" dirty="0" smtClean="0"/>
              <a:t>are </a:t>
            </a:r>
            <a:r>
              <a:rPr lang="en-US" dirty="0"/>
              <a:t>providing private/proprietary information </a:t>
            </a:r>
            <a:r>
              <a:rPr lang="en-US" dirty="0" smtClean="0"/>
              <a:t>or are </a:t>
            </a:r>
            <a:r>
              <a:rPr lang="en-US" dirty="0"/>
              <a:t>involving financial transactions. </a:t>
            </a:r>
            <a:endParaRPr lang="en-US" dirty="0" smtClean="0"/>
          </a:p>
          <a:p>
            <a:r>
              <a:rPr lang="en-US" dirty="0" smtClean="0"/>
              <a:t>In </a:t>
            </a:r>
            <a:r>
              <a:rPr lang="en-US" dirty="0"/>
              <a:t>this case, these services not only may </a:t>
            </a:r>
            <a:r>
              <a:rPr lang="en-US" dirty="0" smtClean="0"/>
              <a:t>require an </a:t>
            </a:r>
            <a:r>
              <a:rPr lang="en-US" dirty="0"/>
              <a:t>API key, but they also require some type of user name and password in order </a:t>
            </a:r>
            <a:r>
              <a:rPr lang="en-US" dirty="0" smtClean="0"/>
              <a:t>to perform </a:t>
            </a:r>
            <a:r>
              <a:rPr lang="en-US" dirty="0"/>
              <a:t>an authorization</a:t>
            </a:r>
            <a:r>
              <a:rPr lang="en-US" dirty="0" smtClean="0"/>
              <a:t>.</a:t>
            </a:r>
          </a:p>
          <a:p>
            <a:r>
              <a:rPr lang="en-US" dirty="0" smtClean="0"/>
              <a:t>Many </a:t>
            </a:r>
            <a:r>
              <a:rPr lang="en-US" dirty="0"/>
              <a:t>of the most well-</a:t>
            </a:r>
            <a:r>
              <a:rPr lang="en-US" dirty="0" smtClean="0"/>
              <a:t>known web </a:t>
            </a:r>
            <a:r>
              <a:rPr lang="en-US" dirty="0"/>
              <a:t>services instead make use of the </a:t>
            </a:r>
            <a:r>
              <a:rPr lang="en-US" dirty="0" err="1"/>
              <a:t>OAuth</a:t>
            </a:r>
            <a:r>
              <a:rPr lang="en-US" dirty="0"/>
              <a:t> </a:t>
            </a:r>
            <a:r>
              <a:rPr lang="en-US" dirty="0" smtClean="0"/>
              <a:t>standard.</a:t>
            </a:r>
            <a:endParaRPr lang="en-US" b="1" dirty="0">
              <a:solidFill>
                <a:srgbClr val="CE2933"/>
              </a:solidFill>
            </a:endParaRPr>
          </a:p>
        </p:txBody>
      </p:sp>
      <p:sp>
        <p:nvSpPr>
          <p:cNvPr id="4" name="Content Placeholder 3"/>
          <p:cNvSpPr>
            <a:spLocks noGrp="1"/>
          </p:cNvSpPr>
          <p:nvPr>
            <p:ph sz="quarter" idx="13"/>
          </p:nvPr>
        </p:nvSpPr>
        <p:spPr>
          <a:xfrm>
            <a:off x="914400" y="838200"/>
            <a:ext cx="6400800" cy="304800"/>
          </a:xfrm>
        </p:spPr>
        <p:txBody>
          <a:bodyPr>
            <a:normAutofit lnSpcReduction="10000"/>
          </a:bodyPr>
          <a:lstStyle/>
          <a:p>
            <a:r>
              <a:rPr lang="en-US" dirty="0" smtClean="0"/>
              <a:t>Real World ways of limiting service</a:t>
            </a:r>
            <a:endParaRPr lang="en-US" dirty="0"/>
          </a:p>
        </p:txBody>
      </p:sp>
    </p:spTree>
    <p:extLst>
      <p:ext uri="{BB962C8B-B14F-4D97-AF65-F5344CB8AC3E}">
        <p14:creationId xmlns:p14="http://schemas.microsoft.com/office/powerpoint/2010/main" val="27323759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rgbClr val="467082"/>
                </a:solidFill>
              </a:rPr>
              <a:t>Consuming</a:t>
            </a:r>
            <a:r>
              <a:rPr lang="en-US" dirty="0" smtClean="0">
                <a:solidFill>
                  <a:srgbClr val="404040"/>
                </a:solidFill>
              </a:rPr>
              <a:t> web Services in PHP</a:t>
            </a:r>
            <a:endParaRPr lang="en-US" dirty="0">
              <a:solidFill>
                <a:srgbClr val="46708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5 </a:t>
            </a:r>
            <a:r>
              <a:rPr lang="en-US" dirty="0" smtClean="0"/>
              <a:t>of 7</a:t>
            </a:r>
            <a:endParaRPr lang="en-US" dirty="0">
              <a:solidFill>
                <a:schemeClr val="tx1"/>
              </a:solidFill>
            </a:endParaRPr>
          </a:p>
        </p:txBody>
      </p:sp>
    </p:spTree>
    <p:extLst>
      <p:ext uri="{BB962C8B-B14F-4D97-AF65-F5344CB8AC3E}">
        <p14:creationId xmlns:p14="http://schemas.microsoft.com/office/powerpoint/2010/main" val="19766539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Consuming Web Services in PHP</a:t>
            </a:r>
            <a:endParaRPr lang="en-US" dirty="0"/>
          </a:p>
        </p:txBody>
      </p:sp>
      <p:sp>
        <p:nvSpPr>
          <p:cNvPr id="3" name="Content Placeholder 2"/>
          <p:cNvSpPr>
            <a:spLocks noGrp="1"/>
          </p:cNvSpPr>
          <p:nvPr>
            <p:ph idx="1"/>
          </p:nvPr>
        </p:nvSpPr>
        <p:spPr/>
        <p:txBody>
          <a:bodyPr/>
          <a:lstStyle/>
          <a:p>
            <a:r>
              <a:rPr lang="en-US" dirty="0"/>
              <a:t>There are </a:t>
            </a:r>
            <a:r>
              <a:rPr lang="en-US" dirty="0" smtClean="0"/>
              <a:t>three usual </a:t>
            </a:r>
            <a:r>
              <a:rPr lang="en-US" dirty="0"/>
              <a:t>approaches in PHP for making a REST request</a:t>
            </a:r>
            <a:r>
              <a:rPr lang="en-US" dirty="0" smtClean="0"/>
              <a:t>:</a:t>
            </a:r>
          </a:p>
          <a:p>
            <a:pPr marL="342900" indent="-342900">
              <a:buFont typeface="Arial"/>
              <a:buChar char="•"/>
            </a:pPr>
            <a:r>
              <a:rPr lang="en-US" dirty="0"/>
              <a:t>Using the </a:t>
            </a:r>
            <a:r>
              <a:rPr lang="en-US" dirty="0" err="1"/>
              <a:t>file_get_contents</a:t>
            </a:r>
            <a:r>
              <a:rPr lang="en-US" dirty="0"/>
              <a:t>() function.</a:t>
            </a:r>
          </a:p>
          <a:p>
            <a:pPr marL="342900" indent="-342900">
              <a:buFont typeface="Arial"/>
              <a:buChar char="•"/>
            </a:pPr>
            <a:r>
              <a:rPr lang="en-US" dirty="0" smtClean="0"/>
              <a:t>Using </a:t>
            </a:r>
            <a:r>
              <a:rPr lang="en-US" dirty="0"/>
              <a:t>functions contained within the curl library.</a:t>
            </a:r>
          </a:p>
          <a:p>
            <a:pPr marL="342900" indent="-342900">
              <a:buFont typeface="Arial"/>
              <a:buChar char="•"/>
            </a:pPr>
            <a:r>
              <a:rPr lang="en-US" dirty="0" smtClean="0"/>
              <a:t>Using </a:t>
            </a:r>
            <a:r>
              <a:rPr lang="en-US" dirty="0"/>
              <a:t>a custom library for the specific web service. Many of the most </a:t>
            </a:r>
            <a:r>
              <a:rPr lang="en-US" dirty="0" smtClean="0"/>
              <a:t>popular web </a:t>
            </a:r>
            <a:r>
              <a:rPr lang="en-US" dirty="0"/>
              <a:t>services have free and proprietary PHP libraries available.</a:t>
            </a:r>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867481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Consuming Web Services in PHP</a:t>
            </a:r>
            <a:endParaRPr lang="en-US" dirty="0"/>
          </a:p>
        </p:txBody>
      </p:sp>
      <p:sp>
        <p:nvSpPr>
          <p:cNvPr id="3" name="Content Placeholder 2"/>
          <p:cNvSpPr>
            <a:spLocks noGrp="1"/>
          </p:cNvSpPr>
          <p:nvPr>
            <p:ph idx="1"/>
          </p:nvPr>
        </p:nvSpPr>
        <p:spPr/>
        <p:txBody>
          <a:bodyPr/>
          <a:lstStyle/>
          <a:p>
            <a:r>
              <a:rPr lang="en-US" dirty="0"/>
              <a:t>The </a:t>
            </a:r>
            <a:r>
              <a:rPr lang="en-US" dirty="0" err="1"/>
              <a:t>file_get_contents</a:t>
            </a:r>
            <a:r>
              <a:rPr lang="en-US" dirty="0"/>
              <a:t>() function is simple but doesn’t allow POST </a:t>
            </a:r>
            <a:r>
              <a:rPr lang="en-US" dirty="0" smtClean="0"/>
              <a:t>requests</a:t>
            </a:r>
          </a:p>
          <a:p>
            <a:r>
              <a:rPr lang="en-US" dirty="0"/>
              <a:t>S</a:t>
            </a:r>
            <a:r>
              <a:rPr lang="en-US" dirty="0" smtClean="0"/>
              <a:t>ervices </a:t>
            </a:r>
            <a:r>
              <a:rPr lang="en-US" dirty="0"/>
              <a:t>that require authentication will have to use the curl extension library</a:t>
            </a:r>
            <a:r>
              <a:rPr lang="en-US" dirty="0" smtClean="0"/>
              <a:t>, which </a:t>
            </a:r>
            <a:r>
              <a:rPr lang="en-US" dirty="0"/>
              <a:t>allows significantly more control over </a:t>
            </a:r>
            <a:r>
              <a:rPr lang="en-US" dirty="0" smtClean="0"/>
              <a:t>requests. You may need to configure your server to include curl support.</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343012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Flickr Example</a:t>
            </a:r>
            <a:endParaRPr lang="en-US" dirty="0"/>
          </a:p>
        </p:txBody>
      </p:sp>
      <p:sp>
        <p:nvSpPr>
          <p:cNvPr id="3" name="Content Placeholder 2"/>
          <p:cNvSpPr>
            <a:spLocks noGrp="1"/>
          </p:cNvSpPr>
          <p:nvPr>
            <p:ph idx="1"/>
          </p:nvPr>
        </p:nvSpPr>
        <p:spPr>
          <a:xfrm>
            <a:off x="914400" y="1646237"/>
            <a:ext cx="7391400" cy="4525963"/>
          </a:xfrm>
        </p:spPr>
        <p:txBody>
          <a:bodyPr>
            <a:normAutofit/>
          </a:bodyPr>
          <a:lstStyle/>
          <a:p>
            <a:r>
              <a:rPr lang="en-US" dirty="0"/>
              <a:t>The Flickr web service </a:t>
            </a:r>
            <a:r>
              <a:rPr lang="en-US" dirty="0" smtClean="0"/>
              <a:t>provides a photo search service. </a:t>
            </a:r>
            <a:r>
              <a:rPr lang="en-US" dirty="0"/>
              <a:t>The basic format for this service method is</a:t>
            </a:r>
            <a:r>
              <a:rPr lang="en-US" dirty="0" smtClean="0"/>
              <a:t>:</a:t>
            </a:r>
          </a:p>
          <a:p>
            <a:r>
              <a:rPr lang="en-US" dirty="0">
                <a:solidFill>
                  <a:schemeClr val="accent6"/>
                </a:solidFill>
              </a:rPr>
              <a:t>http://</a:t>
            </a:r>
            <a:r>
              <a:rPr lang="en-US" dirty="0" err="1">
                <a:solidFill>
                  <a:schemeClr val="accent6"/>
                </a:solidFill>
              </a:rPr>
              <a:t>api.flickr.com</a:t>
            </a:r>
            <a:r>
              <a:rPr lang="en-US" dirty="0">
                <a:solidFill>
                  <a:schemeClr val="accent6"/>
                </a:solidFill>
              </a:rPr>
              <a:t>/services/rest</a:t>
            </a:r>
            <a:r>
              <a:rPr lang="en-US" dirty="0" smtClean="0">
                <a:solidFill>
                  <a:schemeClr val="accent6"/>
                </a:solidFill>
              </a:rPr>
              <a:t>/</a:t>
            </a:r>
            <a:r>
              <a:rPr lang="en-US" dirty="0">
                <a:solidFill>
                  <a:schemeClr val="accent2"/>
                </a:solidFill>
              </a:rPr>
              <a:t>m</a:t>
            </a:r>
            <a:r>
              <a:rPr lang="en-US" dirty="0" smtClean="0">
                <a:solidFill>
                  <a:schemeClr val="accent2"/>
                </a:solidFill>
              </a:rPr>
              <a:t>ethod</a:t>
            </a:r>
            <a:r>
              <a:rPr lang="en-US" dirty="0">
                <a:solidFill>
                  <a:schemeClr val="accent2"/>
                </a:solidFill>
              </a:rPr>
              <a:t>=</a:t>
            </a:r>
            <a:r>
              <a:rPr lang="en-US" dirty="0" err="1">
                <a:solidFill>
                  <a:schemeClr val="accent2"/>
                </a:solidFill>
              </a:rPr>
              <a:t>flickr.photos.search</a:t>
            </a:r>
            <a:r>
              <a:rPr lang="en-US" dirty="0" err="1"/>
              <a:t>&amp;</a:t>
            </a:r>
            <a:r>
              <a:rPr lang="en-US" dirty="0" err="1" smtClean="0"/>
              <a:t>api_key</a:t>
            </a:r>
            <a:r>
              <a:rPr lang="en-US" dirty="0"/>
              <a:t>=[</a:t>
            </a:r>
            <a:r>
              <a:rPr lang="en-US" i="1" dirty="0"/>
              <a:t>enter your </a:t>
            </a:r>
            <a:r>
              <a:rPr lang="en-US" i="1" dirty="0" err="1"/>
              <a:t>flickr</a:t>
            </a:r>
            <a:r>
              <a:rPr lang="en-US" i="1" dirty="0"/>
              <a:t> </a:t>
            </a:r>
            <a:r>
              <a:rPr lang="en-US" i="1" dirty="0" err="1"/>
              <a:t>api</a:t>
            </a:r>
            <a:r>
              <a:rPr lang="en-US" i="1" dirty="0"/>
              <a:t> key here</a:t>
            </a:r>
            <a:r>
              <a:rPr lang="en-US" dirty="0"/>
              <a:t>]&amp;</a:t>
            </a:r>
            <a:r>
              <a:rPr lang="en-US" dirty="0">
                <a:solidFill>
                  <a:srgbClr val="CE2933"/>
                </a:solidFill>
              </a:rPr>
              <a:t>tags=[</a:t>
            </a:r>
            <a:r>
              <a:rPr lang="en-US" i="1" dirty="0">
                <a:solidFill>
                  <a:srgbClr val="CE2933"/>
                </a:solidFill>
              </a:rPr>
              <a:t>search </a:t>
            </a:r>
            <a:r>
              <a:rPr lang="en-US" i="1" dirty="0" smtClean="0">
                <a:solidFill>
                  <a:srgbClr val="CE2933"/>
                </a:solidFill>
              </a:rPr>
              <a:t>values here</a:t>
            </a:r>
            <a:r>
              <a:rPr lang="en-US" dirty="0">
                <a:solidFill>
                  <a:srgbClr val="CE2933"/>
                </a:solidFill>
              </a:rPr>
              <a:t>]</a:t>
            </a:r>
            <a:r>
              <a:rPr lang="en-US" dirty="0"/>
              <a:t>&amp;format=</a:t>
            </a:r>
            <a:r>
              <a:rPr lang="en-US" dirty="0" smtClean="0"/>
              <a:t>rest</a:t>
            </a:r>
          </a:p>
          <a:p>
            <a:r>
              <a:rPr lang="en-US" dirty="0"/>
              <a:t>The service will return its standard XML photo </a:t>
            </a:r>
            <a:r>
              <a:rPr lang="en-US" dirty="0" smtClean="0"/>
              <a:t>list</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extLst>
      <p:ext uri="{BB962C8B-B14F-4D97-AF65-F5344CB8AC3E}">
        <p14:creationId xmlns:p14="http://schemas.microsoft.com/office/powerpoint/2010/main" val="1540332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Flickr Example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Some Code using </a:t>
            </a:r>
            <a:r>
              <a:rPr lang="en-US" dirty="0" err="1" smtClean="0"/>
              <a:t>file_get_contents</a:t>
            </a:r>
            <a:r>
              <a:rPr lang="en-US" dirty="0" smtClean="0"/>
              <a:t>()</a:t>
            </a:r>
            <a:endParaRPr lang="en-US" dirty="0"/>
          </a:p>
        </p:txBody>
      </p:sp>
      <p:sp>
        <p:nvSpPr>
          <p:cNvPr id="7" name="Content Placeholder 6"/>
          <p:cNvSpPr>
            <a:spLocks noGrp="1"/>
          </p:cNvSpPr>
          <p:nvPr>
            <p:ph idx="1"/>
          </p:nvPr>
        </p:nvSpPr>
        <p:spPr>
          <a:xfrm>
            <a:off x="914400" y="1646237"/>
            <a:ext cx="6400800" cy="4830763"/>
          </a:xfrm>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a:t>
            </a:r>
            <a:r>
              <a:rPr lang="en-US" dirty="0"/>
              <a:t>request = </a:t>
            </a:r>
            <a:r>
              <a:rPr lang="en-US" dirty="0" err="1"/>
              <a:t>constructFlickrSearchRequest</a:t>
            </a:r>
            <a:r>
              <a:rPr lang="en-US" dirty="0"/>
              <a:t>('Athens')</a:t>
            </a:r>
            <a:r>
              <a:rPr lang="en-US" dirty="0" smtClean="0"/>
              <a:t>;</a:t>
            </a:r>
            <a:br>
              <a:rPr lang="en-US" dirty="0" smtClean="0"/>
            </a:br>
            <a:r>
              <a:rPr lang="en-US" dirty="0" smtClean="0"/>
              <a:t>$</a:t>
            </a:r>
            <a:r>
              <a:rPr lang="en-US" dirty="0"/>
              <a:t>response = </a:t>
            </a:r>
            <a:r>
              <a:rPr lang="en-US" b="1" dirty="0" err="1">
                <a:solidFill>
                  <a:srgbClr val="CE2933"/>
                </a:solidFill>
              </a:rPr>
              <a:t>file_get_contents</a:t>
            </a:r>
            <a:r>
              <a:rPr lang="en-US" dirty="0"/>
              <a:t>($request);</a:t>
            </a:r>
          </a:p>
        </p:txBody>
      </p:sp>
      <p:pic>
        <p:nvPicPr>
          <p:cNvPr id="8" name="Picture 7" descr="Screen Shot 2014-02-16 at 9.55.36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371600"/>
            <a:ext cx="6248400" cy="4028471"/>
          </a:xfrm>
          <a:prstGeom prst="rect">
            <a:avLst/>
          </a:prstGeom>
        </p:spPr>
      </p:pic>
    </p:spTree>
    <p:extLst>
      <p:ext uri="{BB962C8B-B14F-4D97-AF65-F5344CB8AC3E}">
        <p14:creationId xmlns:p14="http://schemas.microsoft.com/office/powerpoint/2010/main" val="814753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Flickr Example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Use file get contents</a:t>
            </a:r>
            <a:endParaRPr lang="en-US" dirty="0"/>
          </a:p>
        </p:txBody>
      </p:sp>
      <p:sp>
        <p:nvSpPr>
          <p:cNvPr id="7" name="Content Placeholder 6"/>
          <p:cNvSpPr>
            <a:spLocks noGrp="1"/>
          </p:cNvSpPr>
          <p:nvPr>
            <p:ph idx="1"/>
          </p:nvPr>
        </p:nvSpPr>
        <p:spPr>
          <a:xfrm>
            <a:off x="914400" y="1646237"/>
            <a:ext cx="6400800" cy="4830763"/>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3" name="Picture 2" descr="Screen Shot 2014-02-16 at 9.58.07 PM.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600" y="2057400"/>
            <a:ext cx="7010400" cy="3072371"/>
          </a:xfrm>
          <a:prstGeom prst="rect">
            <a:avLst/>
          </a:prstGeom>
        </p:spPr>
      </p:pic>
    </p:spTree>
    <p:extLst>
      <p:ext uri="{BB962C8B-B14F-4D97-AF65-F5344CB8AC3E}">
        <p14:creationId xmlns:p14="http://schemas.microsoft.com/office/powerpoint/2010/main" val="3534354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Flickr Example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Use curl (and actually do something)</a:t>
            </a:r>
            <a:endParaRPr lang="en-US" dirty="0"/>
          </a:p>
        </p:txBody>
      </p:sp>
      <p:sp>
        <p:nvSpPr>
          <p:cNvPr id="7" name="Content Placeholder 6"/>
          <p:cNvSpPr>
            <a:spLocks noGrp="1"/>
          </p:cNvSpPr>
          <p:nvPr>
            <p:ph idx="1"/>
          </p:nvPr>
        </p:nvSpPr>
        <p:spPr>
          <a:xfrm>
            <a:off x="914400" y="1646237"/>
            <a:ext cx="6400800" cy="4830763"/>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5" name="Picture 4" descr="Screen Shot 2014-02-16 at 9.58.5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723" y="4495800"/>
            <a:ext cx="4950077" cy="2033518"/>
          </a:xfrm>
          <a:prstGeom prst="rect">
            <a:avLst/>
          </a:prstGeom>
        </p:spPr>
      </p:pic>
      <p:pic>
        <p:nvPicPr>
          <p:cNvPr id="6" name="Picture 5" descr="Screen Shot 2014-02-16 at 9.58.49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722" y="1154329"/>
            <a:ext cx="4950078" cy="3417671"/>
          </a:xfrm>
          <a:prstGeom prst="rect">
            <a:avLst/>
          </a:prstGeom>
        </p:spPr>
      </p:pic>
      <p:sp>
        <p:nvSpPr>
          <p:cNvPr id="8" name="TextBox 7"/>
          <p:cNvSpPr txBox="1"/>
          <p:nvPr/>
        </p:nvSpPr>
        <p:spPr>
          <a:xfrm>
            <a:off x="6248400" y="2286000"/>
            <a:ext cx="1851789" cy="369332"/>
          </a:xfrm>
          <a:prstGeom prst="rect">
            <a:avLst/>
          </a:prstGeom>
          <a:noFill/>
        </p:spPr>
        <p:txBody>
          <a:bodyPr wrap="none" rtlCol="0">
            <a:spAutoFit/>
          </a:bodyPr>
          <a:lstStyle/>
          <a:p>
            <a:r>
              <a:rPr lang="en-US" dirty="0" smtClean="0"/>
              <a:t>Make the request</a:t>
            </a:r>
            <a:endParaRPr lang="en-US" dirty="0"/>
          </a:p>
        </p:txBody>
      </p:sp>
      <p:sp>
        <p:nvSpPr>
          <p:cNvPr id="9" name="TextBox 8"/>
          <p:cNvSpPr txBox="1"/>
          <p:nvPr/>
        </p:nvSpPr>
        <p:spPr>
          <a:xfrm>
            <a:off x="6324600" y="3657600"/>
            <a:ext cx="1544012" cy="369332"/>
          </a:xfrm>
          <a:prstGeom prst="rect">
            <a:avLst/>
          </a:prstGeom>
          <a:noFill/>
        </p:spPr>
        <p:txBody>
          <a:bodyPr wrap="none" rtlCol="0">
            <a:spAutoFit/>
          </a:bodyPr>
          <a:lstStyle/>
          <a:p>
            <a:r>
              <a:rPr lang="en-US" dirty="0" smtClean="0"/>
              <a:t>Parse the XML</a:t>
            </a:r>
            <a:endParaRPr lang="en-US" dirty="0"/>
          </a:p>
        </p:txBody>
      </p:sp>
      <p:cxnSp>
        <p:nvCxnSpPr>
          <p:cNvPr id="11" name="Straight Arrow Connector 10"/>
          <p:cNvCxnSpPr/>
          <p:nvPr/>
        </p:nvCxnSpPr>
        <p:spPr>
          <a:xfrm flipH="1">
            <a:off x="4648200" y="2514600"/>
            <a:ext cx="1371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800600" y="3886200"/>
            <a:ext cx="1371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4883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Flickr Example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that last code actually built</a:t>
            </a:r>
            <a:endParaRPr lang="en-US" dirty="0"/>
          </a:p>
        </p:txBody>
      </p:sp>
      <p:sp>
        <p:nvSpPr>
          <p:cNvPr id="7" name="Content Placeholder 6"/>
          <p:cNvSpPr>
            <a:spLocks noGrp="1"/>
          </p:cNvSpPr>
          <p:nvPr>
            <p:ph idx="1"/>
          </p:nvPr>
        </p:nvSpPr>
        <p:spPr>
          <a:xfrm>
            <a:off x="914400" y="1646237"/>
            <a:ext cx="6400800" cy="4830763"/>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3" name="Picture 2" descr="4071517011.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219200"/>
            <a:ext cx="7162800" cy="5114687"/>
          </a:xfrm>
          <a:prstGeom prst="rect">
            <a:avLst/>
          </a:prstGeom>
        </p:spPr>
      </p:pic>
    </p:spTree>
    <p:extLst>
      <p:ext uri="{BB962C8B-B14F-4D97-AF65-F5344CB8AC3E}">
        <p14:creationId xmlns:p14="http://schemas.microsoft.com/office/powerpoint/2010/main" val="237737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 Formed XML</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
        <p:nvSpPr>
          <p:cNvPr id="3" name="Content Placeholder 2"/>
          <p:cNvSpPr>
            <a:spLocks noGrp="1"/>
          </p:cNvSpPr>
          <p:nvPr>
            <p:ph idx="1"/>
          </p:nvPr>
        </p:nvSpPr>
        <p:spPr>
          <a:xfrm>
            <a:off x="914400" y="1295400"/>
            <a:ext cx="7315200" cy="5181600"/>
          </a:xfrm>
        </p:spPr>
        <p:txBody>
          <a:bodyPr>
            <a:normAutofit fontScale="92500" lnSpcReduction="20000"/>
          </a:bodyPr>
          <a:lstStyle/>
          <a:p>
            <a:r>
              <a:rPr lang="en-US" dirty="0"/>
              <a:t>For a document to be </a:t>
            </a:r>
            <a:r>
              <a:rPr lang="en-US" b="1" dirty="0"/>
              <a:t>well-formed XML</a:t>
            </a:r>
            <a:r>
              <a:rPr lang="en-US" dirty="0"/>
              <a:t>, it must follow the syntax rules for </a:t>
            </a:r>
            <a:r>
              <a:rPr lang="en-US" dirty="0" smtClean="0"/>
              <a:t>XML:</a:t>
            </a:r>
          </a:p>
          <a:p>
            <a:pPr marL="342900" indent="-342900">
              <a:buFont typeface="Arial"/>
              <a:buChar char="•"/>
            </a:pPr>
            <a:r>
              <a:rPr lang="en-US" dirty="0"/>
              <a:t>Element names are composed of any of the valid characters (</a:t>
            </a:r>
            <a:r>
              <a:rPr lang="en-US" dirty="0" smtClean="0"/>
              <a:t>most punctuation </a:t>
            </a:r>
            <a:r>
              <a:rPr lang="en-US" dirty="0"/>
              <a:t>symbols and spaces are not allowed) in </a:t>
            </a:r>
            <a:r>
              <a:rPr lang="en-US" dirty="0" smtClean="0"/>
              <a:t>XML.</a:t>
            </a:r>
          </a:p>
          <a:p>
            <a:pPr marL="342900" indent="-342900">
              <a:buFont typeface="Arial"/>
              <a:buChar char="•"/>
            </a:pPr>
            <a:r>
              <a:rPr lang="en-US" dirty="0" smtClean="0"/>
              <a:t>Element </a:t>
            </a:r>
            <a:r>
              <a:rPr lang="en-US" dirty="0"/>
              <a:t>names can’t start with a </a:t>
            </a:r>
            <a:r>
              <a:rPr lang="en-US" dirty="0" smtClean="0"/>
              <a:t>number.</a:t>
            </a:r>
          </a:p>
          <a:p>
            <a:pPr marL="342900" indent="-342900">
              <a:buFont typeface="Arial"/>
              <a:buChar char="•"/>
            </a:pPr>
            <a:r>
              <a:rPr lang="en-US" dirty="0" smtClean="0"/>
              <a:t>There </a:t>
            </a:r>
            <a:r>
              <a:rPr lang="en-US" dirty="0"/>
              <a:t>must be a single-root element. A </a:t>
            </a:r>
            <a:r>
              <a:rPr lang="en-US" b="1" dirty="0"/>
              <a:t>root element </a:t>
            </a:r>
            <a:r>
              <a:rPr lang="en-US" dirty="0"/>
              <a:t>is one that contains </a:t>
            </a:r>
            <a:r>
              <a:rPr lang="en-US" dirty="0" smtClean="0"/>
              <a:t>all the </a:t>
            </a:r>
            <a:r>
              <a:rPr lang="en-US" dirty="0"/>
              <a:t>other elements; for instance, in an HTML document, the root element </a:t>
            </a:r>
            <a:r>
              <a:rPr lang="en-US" dirty="0" smtClean="0"/>
              <a:t>is &lt;</a:t>
            </a:r>
            <a:r>
              <a:rPr lang="en-US" dirty="0"/>
              <a:t>html&gt;</a:t>
            </a:r>
            <a:r>
              <a:rPr lang="en-US" dirty="0" smtClean="0"/>
              <a:t>.</a:t>
            </a:r>
          </a:p>
          <a:p>
            <a:pPr marL="342900" indent="-342900">
              <a:buFont typeface="Arial"/>
              <a:buChar char="•"/>
            </a:pPr>
            <a:r>
              <a:rPr lang="en-US" dirty="0" smtClean="0"/>
              <a:t>All </a:t>
            </a:r>
            <a:r>
              <a:rPr lang="en-US" dirty="0"/>
              <a:t>elements must have a closing element (or be self-closing)</a:t>
            </a:r>
            <a:r>
              <a:rPr lang="en-US" dirty="0" smtClean="0"/>
              <a:t>.</a:t>
            </a:r>
          </a:p>
          <a:p>
            <a:pPr marL="342900" indent="-342900">
              <a:buFont typeface="Arial"/>
              <a:buChar char="•"/>
            </a:pPr>
            <a:r>
              <a:rPr lang="en-US" dirty="0" smtClean="0"/>
              <a:t>Elements </a:t>
            </a:r>
            <a:r>
              <a:rPr lang="en-US" dirty="0"/>
              <a:t>must be properly </a:t>
            </a:r>
            <a:r>
              <a:rPr lang="en-US" dirty="0" smtClean="0"/>
              <a:t>nested.</a:t>
            </a:r>
          </a:p>
          <a:p>
            <a:pPr marL="342900" indent="-342900">
              <a:buFont typeface="Arial"/>
              <a:buChar char="•"/>
            </a:pPr>
            <a:r>
              <a:rPr lang="en-US" dirty="0" smtClean="0"/>
              <a:t>Elements </a:t>
            </a:r>
            <a:r>
              <a:rPr lang="en-US" dirty="0"/>
              <a:t>can contain </a:t>
            </a:r>
            <a:r>
              <a:rPr lang="en-US" dirty="0" smtClean="0"/>
              <a:t>attributes.</a:t>
            </a:r>
          </a:p>
          <a:p>
            <a:pPr marL="342900" indent="-342900">
              <a:buFont typeface="Arial"/>
              <a:buChar char="•"/>
            </a:pPr>
            <a:r>
              <a:rPr lang="en-US" dirty="0" smtClean="0"/>
              <a:t>Attribute </a:t>
            </a:r>
            <a:r>
              <a:rPr lang="en-US" dirty="0"/>
              <a:t>values must always be within </a:t>
            </a:r>
            <a:r>
              <a:rPr lang="en-US" dirty="0" smtClean="0"/>
              <a:t>quotes.</a:t>
            </a:r>
          </a:p>
          <a:p>
            <a:pPr marL="342900" indent="-342900">
              <a:buFont typeface="Arial"/>
              <a:buChar char="•"/>
            </a:pPr>
            <a:r>
              <a:rPr lang="en-US" dirty="0" smtClean="0"/>
              <a:t>Element </a:t>
            </a:r>
            <a:r>
              <a:rPr lang="en-US" dirty="0"/>
              <a:t>and attribute names are case sensitive.</a:t>
            </a:r>
          </a:p>
        </p:txBody>
      </p:sp>
    </p:spTree>
    <p:extLst>
      <p:ext uri="{BB962C8B-B14F-4D97-AF65-F5344CB8AC3E}">
        <p14:creationId xmlns:p14="http://schemas.microsoft.com/office/powerpoint/2010/main" val="24565673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JSON Services</a:t>
            </a:r>
            <a:endParaRPr lang="en-US" dirty="0"/>
          </a:p>
        </p:txBody>
      </p:sp>
      <p:sp>
        <p:nvSpPr>
          <p:cNvPr id="3" name="Content Placeholder 2"/>
          <p:cNvSpPr>
            <a:spLocks noGrp="1"/>
          </p:cNvSpPr>
          <p:nvPr>
            <p:ph idx="1"/>
          </p:nvPr>
        </p:nvSpPr>
        <p:spPr/>
        <p:txBody>
          <a:bodyPr/>
          <a:lstStyle/>
          <a:p>
            <a:r>
              <a:rPr lang="en-US" dirty="0"/>
              <a:t>Consuming a JSON web service requires almost the same type of PHP coding </a:t>
            </a:r>
            <a:r>
              <a:rPr lang="en-US" dirty="0" smtClean="0"/>
              <a:t>as consuming </a:t>
            </a:r>
            <a:r>
              <a:rPr lang="en-US" dirty="0"/>
              <a:t>an XML web service. </a:t>
            </a:r>
            <a:endParaRPr lang="en-US" dirty="0" smtClean="0"/>
          </a:p>
          <a:p>
            <a:r>
              <a:rPr lang="en-US" dirty="0" smtClean="0"/>
              <a:t>But </a:t>
            </a:r>
            <a:r>
              <a:rPr lang="en-US" dirty="0"/>
              <a:t>rather than using </a:t>
            </a:r>
            <a:r>
              <a:rPr lang="en-US" dirty="0" err="1"/>
              <a:t>SimpleXML</a:t>
            </a:r>
            <a:r>
              <a:rPr lang="en-US" dirty="0"/>
              <a:t> to extract </a:t>
            </a:r>
            <a:r>
              <a:rPr lang="en-US" dirty="0" smtClean="0"/>
              <a:t>the information </a:t>
            </a:r>
            <a:r>
              <a:rPr lang="en-US" dirty="0"/>
              <a:t>one needs, one instead uses the </a:t>
            </a:r>
            <a:r>
              <a:rPr lang="en-US" dirty="0" err="1"/>
              <a:t>json_decode</a:t>
            </a:r>
            <a:r>
              <a:rPr lang="en-US" dirty="0"/>
              <a:t>() function.</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311649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JSON Services</a:t>
            </a:r>
            <a:endParaRPr lang="en-US" dirty="0"/>
          </a:p>
        </p:txBody>
      </p:sp>
      <p:sp>
        <p:nvSpPr>
          <p:cNvPr id="3" name="Content Placeholder 2"/>
          <p:cNvSpPr>
            <a:spLocks noGrp="1"/>
          </p:cNvSpPr>
          <p:nvPr>
            <p:ph idx="1"/>
          </p:nvPr>
        </p:nvSpPr>
        <p:spPr>
          <a:xfrm>
            <a:off x="914400" y="1371600"/>
            <a:ext cx="7467600" cy="5105400"/>
          </a:xfrm>
        </p:spPr>
        <p:txBody>
          <a:bodyPr>
            <a:normAutofit lnSpcReduction="10000"/>
          </a:bodyPr>
          <a:lstStyle/>
          <a:p>
            <a:r>
              <a:rPr lang="en-US" dirty="0"/>
              <a:t>To extract the latitude and longitude from the JSON string returned from </a:t>
            </a:r>
            <a:r>
              <a:rPr lang="en-US" dirty="0" smtClean="0"/>
              <a:t>the mapping </a:t>
            </a:r>
            <a:r>
              <a:rPr lang="en-US" dirty="0"/>
              <a:t>web service, you would need code similar to the following</a:t>
            </a:r>
            <a:r>
              <a:rPr lang="en-US" dirty="0" smtClean="0"/>
              <a:t>:</a:t>
            </a:r>
            <a:br>
              <a:rPr lang="en-US" dirty="0" smtClean="0"/>
            </a:br>
            <a:endParaRPr lang="en-US" dirty="0" smtClean="0"/>
          </a:p>
          <a:p>
            <a:endParaRPr lang="en-US" dirty="0"/>
          </a:p>
          <a:p>
            <a:endParaRPr lang="en-US" dirty="0" smtClean="0"/>
          </a:p>
          <a:p>
            <a:endParaRPr lang="en-US" dirty="0"/>
          </a:p>
          <a:p>
            <a:r>
              <a:rPr lang="en-US" dirty="0" smtClean="0"/>
              <a:t>Once </a:t>
            </a:r>
            <a:r>
              <a:rPr lang="en-US" dirty="0"/>
              <a:t>our program has retrieved the latitude and </a:t>
            </a:r>
            <a:r>
              <a:rPr lang="en-US" dirty="0" smtClean="0"/>
              <a:t>longitude, </a:t>
            </a:r>
            <a:r>
              <a:rPr lang="en-US" dirty="0"/>
              <a:t>the program then will use the </a:t>
            </a:r>
            <a:r>
              <a:rPr lang="en-US" dirty="0" err="1"/>
              <a:t>GeoNames</a:t>
            </a:r>
            <a:r>
              <a:rPr lang="en-US" dirty="0"/>
              <a:t> web </a:t>
            </a:r>
            <a:r>
              <a:rPr lang="en-US" dirty="0" smtClean="0"/>
              <a:t>service’s. This </a:t>
            </a:r>
            <a:r>
              <a:rPr lang="en-US" dirty="0"/>
              <a:t>request will take the following form:</a:t>
            </a:r>
          </a:p>
          <a:p>
            <a:r>
              <a:rPr lang="en-US" dirty="0"/>
              <a:t>http://api.geonames.org/findNearbyPOIsOSMJSON?lat=43.6520004&amp;lng</a:t>
            </a:r>
            <a:r>
              <a:rPr lang="en-US" dirty="0" smtClean="0"/>
              <a:t>=-</a:t>
            </a:r>
            <a:r>
              <a:rPr lang="en-US" dirty="0"/>
              <a:t>79.4082336&amp;username=</a:t>
            </a:r>
            <a:r>
              <a:rPr lang="en-US" i="1" dirty="0"/>
              <a:t>your-username-here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Combine 2 services (using JSON)</a:t>
            </a:r>
            <a:endParaRPr lang="en-US" dirty="0"/>
          </a:p>
        </p:txBody>
      </p:sp>
      <p:pic>
        <p:nvPicPr>
          <p:cNvPr id="5" name="Picture 4" descr="Screen Shot 2014-02-16 at 10.03.4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398909"/>
            <a:ext cx="7010400" cy="1944491"/>
          </a:xfrm>
          <a:prstGeom prst="rect">
            <a:avLst/>
          </a:prstGeom>
        </p:spPr>
      </p:pic>
    </p:spTree>
    <p:extLst>
      <p:ext uri="{BB962C8B-B14F-4D97-AF65-F5344CB8AC3E}">
        <p14:creationId xmlns:p14="http://schemas.microsoft.com/office/powerpoint/2010/main" val="108253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JSON Services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 complicated example with 2 services</a:t>
            </a:r>
            <a:endParaRPr lang="en-US" dirty="0"/>
          </a:p>
        </p:txBody>
      </p:sp>
      <p:pic>
        <p:nvPicPr>
          <p:cNvPr id="6" name="Content Placeholder 5" descr="4071517012.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6955" r="-16955"/>
          <a:stretch>
            <a:fillRect/>
          </a:stretch>
        </p:blipFill>
        <p:spPr>
          <a:xfrm>
            <a:off x="457200" y="1322955"/>
            <a:ext cx="7086600" cy="5010888"/>
          </a:xfrm>
        </p:spPr>
      </p:pic>
    </p:spTree>
    <p:extLst>
      <p:ext uri="{BB962C8B-B14F-4D97-AF65-F5344CB8AC3E}">
        <p14:creationId xmlns:p14="http://schemas.microsoft.com/office/powerpoint/2010/main" val="3816643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JSON Services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More examples</a:t>
            </a:r>
          </a:p>
        </p:txBody>
      </p:sp>
      <p:pic>
        <p:nvPicPr>
          <p:cNvPr id="8" name="Content Placeholder 7" descr="4071517013.eps.png"/>
          <p:cNvPicPr>
            <a:picLocks noGrp="1" noChangeAspect="1"/>
          </p:cNvPicPr>
          <p:nvPr>
            <p:ph idx="1"/>
          </p:nvPr>
        </p:nvPicPr>
        <p:blipFill>
          <a:blip r:embed="rId2" cstate="print">
            <a:extLst>
              <a:ext uri="{28A0092B-C50C-407E-A947-70E740481C1C}">
                <a14:useLocalDpi xmlns:a14="http://schemas.microsoft.com/office/drawing/2010/main" val="0"/>
              </a:ext>
            </a:extLst>
          </a:blip>
          <a:srcRect t="-5882" b="-5882"/>
          <a:stretch>
            <a:fillRect/>
          </a:stretch>
        </p:blipFill>
        <p:spPr>
          <a:xfrm>
            <a:off x="914400" y="1107433"/>
            <a:ext cx="7162800" cy="5064768"/>
          </a:xfrm>
        </p:spPr>
      </p:pic>
    </p:spTree>
    <p:extLst>
      <p:ext uri="{BB962C8B-B14F-4D97-AF65-F5344CB8AC3E}">
        <p14:creationId xmlns:p14="http://schemas.microsoft.com/office/powerpoint/2010/main" val="304954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JSON Services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More examples</a:t>
            </a:r>
          </a:p>
        </p:txBody>
      </p:sp>
      <p:pic>
        <p:nvPicPr>
          <p:cNvPr id="5" name="Content Placeholder 4" descr="4071517014.tif"/>
          <p:cNvPicPr>
            <a:picLocks noGrp="1" noChangeAspect="1"/>
          </p:cNvPicPr>
          <p:nvPr>
            <p:ph idx="1"/>
          </p:nvPr>
        </p:nvPicPr>
        <p:blipFill>
          <a:blip r:embed="rId2" cstate="print">
            <a:extLst>
              <a:ext uri="{28A0092B-C50C-407E-A947-70E740481C1C}">
                <a14:useLocalDpi xmlns:a14="http://schemas.microsoft.com/office/drawing/2010/main" val="0"/>
              </a:ext>
            </a:extLst>
          </a:blip>
          <a:srcRect t="-5607" b="-5607"/>
          <a:stretch>
            <a:fillRect/>
          </a:stretch>
        </p:blipFill>
        <p:spPr/>
      </p:pic>
    </p:spTree>
    <p:extLst>
      <p:ext uri="{BB962C8B-B14F-4D97-AF65-F5344CB8AC3E}">
        <p14:creationId xmlns:p14="http://schemas.microsoft.com/office/powerpoint/2010/main" val="3875545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404040"/>
                </a:solidFill>
              </a:rPr>
              <a:t>Creating Web Services</a:t>
            </a:r>
            <a:endParaRPr lang="en-US" dirty="0">
              <a:solidFill>
                <a:srgbClr val="404040"/>
              </a:solidFill>
            </a:endParaRPr>
          </a:p>
        </p:txBody>
      </p:sp>
      <p:sp>
        <p:nvSpPr>
          <p:cNvPr id="4" name="Text Placeholder 3"/>
          <p:cNvSpPr>
            <a:spLocks noGrp="1"/>
          </p:cNvSpPr>
          <p:nvPr>
            <p:ph type="body" idx="1"/>
          </p:nvPr>
        </p:nvSpPr>
        <p:spPr/>
        <p:txBody>
          <a:bodyPr/>
          <a:lstStyle/>
          <a:p>
            <a:r>
              <a:rPr lang="en-US" dirty="0" smtClean="0"/>
              <a:t>Section </a:t>
            </a:r>
            <a:r>
              <a:rPr lang="en-US" dirty="0">
                <a:solidFill>
                  <a:schemeClr val="accent1"/>
                </a:solidFill>
              </a:rPr>
              <a:t>6</a:t>
            </a:r>
            <a:r>
              <a:rPr lang="en-US" dirty="0" smtClean="0">
                <a:solidFill>
                  <a:schemeClr val="accent1"/>
                </a:solidFill>
              </a:rPr>
              <a:t> </a:t>
            </a:r>
            <a:r>
              <a:rPr lang="en-US" dirty="0" smtClean="0"/>
              <a:t>of 7</a:t>
            </a:r>
            <a:endParaRPr lang="en-US" dirty="0">
              <a:solidFill>
                <a:schemeClr val="tx1"/>
              </a:solidFill>
            </a:endParaRPr>
          </a:p>
        </p:txBody>
      </p:sp>
    </p:spTree>
    <p:extLst>
      <p:ext uri="{BB962C8B-B14F-4D97-AF65-F5344CB8AC3E}">
        <p14:creationId xmlns:p14="http://schemas.microsoft.com/office/powerpoint/2010/main" val="24268511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Your Own Services</a:t>
            </a:r>
            <a:endParaRPr lang="en-US" dirty="0"/>
          </a:p>
        </p:txBody>
      </p:sp>
      <p:sp>
        <p:nvSpPr>
          <p:cNvPr id="3" name="Content Placeholder 2"/>
          <p:cNvSpPr>
            <a:spLocks noGrp="1"/>
          </p:cNvSpPr>
          <p:nvPr>
            <p:ph idx="1"/>
          </p:nvPr>
        </p:nvSpPr>
        <p:spPr/>
        <p:txBody>
          <a:bodyPr/>
          <a:lstStyle/>
          <a:p>
            <a:r>
              <a:rPr lang="en-US" dirty="0"/>
              <a:t>Since REST </a:t>
            </a:r>
            <a:r>
              <a:rPr lang="en-US" dirty="0" smtClean="0"/>
              <a:t>services simply </a:t>
            </a:r>
            <a:r>
              <a:rPr lang="en-US" dirty="0"/>
              <a:t>respond to HTTP requests, creating a PHP web service is only a </a:t>
            </a:r>
            <a:r>
              <a:rPr lang="en-US" dirty="0" smtClean="0"/>
              <a:t>matter of </a:t>
            </a:r>
            <a:r>
              <a:rPr lang="en-US" dirty="0"/>
              <a:t>creating a page that responds to query string parameters and instead of </a:t>
            </a:r>
            <a:r>
              <a:rPr lang="en-US" dirty="0" smtClean="0"/>
              <a:t>returning HTML</a:t>
            </a:r>
            <a:r>
              <a:rPr lang="en-US" dirty="0"/>
              <a:t>, it returns XML or </a:t>
            </a:r>
            <a:r>
              <a:rPr lang="en-US" dirty="0" smtClean="0"/>
              <a:t>JSON.</a:t>
            </a:r>
          </a:p>
          <a:p>
            <a:r>
              <a:rPr lang="en-US" dirty="0" smtClean="0"/>
              <a:t>Our </a:t>
            </a:r>
            <a:r>
              <a:rPr lang="en-US" dirty="0"/>
              <a:t>PHP page must also modify the Content-</a:t>
            </a:r>
            <a:r>
              <a:rPr lang="en-US" dirty="0" smtClean="0"/>
              <a:t>type header</a:t>
            </a:r>
          </a:p>
          <a:p>
            <a:r>
              <a:rPr lang="en-US" dirty="0"/>
              <a:t>Is important to recognize that not all web services are intended to be used by external clients. Many web services are intended to be consumed asynchronously by their own web pages via JavaScript</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Web Services that is</a:t>
            </a:r>
            <a:endParaRPr lang="en-US" dirty="0"/>
          </a:p>
        </p:txBody>
      </p:sp>
    </p:spTree>
    <p:extLst>
      <p:ext uri="{BB962C8B-B14F-4D97-AF65-F5344CB8AC3E}">
        <p14:creationId xmlns:p14="http://schemas.microsoft.com/office/powerpoint/2010/main" val="3417267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XML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Web Service, that is</a:t>
            </a:r>
            <a:endParaRPr lang="en-US" dirty="0"/>
          </a:p>
        </p:txBody>
      </p:sp>
      <p:sp>
        <p:nvSpPr>
          <p:cNvPr id="5" name="Content Placeholder 4"/>
          <p:cNvSpPr>
            <a:spLocks noGrp="1"/>
          </p:cNvSpPr>
          <p:nvPr>
            <p:ph idx="1"/>
          </p:nvPr>
        </p:nvSpPr>
        <p:spPr/>
        <p:txBody>
          <a:bodyPr>
            <a:normAutofit fontScale="92500"/>
          </a:bodyPr>
          <a:lstStyle/>
          <a:p>
            <a:r>
              <a:rPr lang="en-US" dirty="0"/>
              <a:t>The first service we will create will be one that returns data from our Book </a:t>
            </a:r>
            <a:r>
              <a:rPr lang="en-US" dirty="0" smtClean="0"/>
              <a:t>Customer Relations </a:t>
            </a:r>
            <a:r>
              <a:rPr lang="en-US" dirty="0"/>
              <a:t>Management database</a:t>
            </a:r>
            <a:r>
              <a:rPr lang="en-US" dirty="0" smtClean="0"/>
              <a:t>.</a:t>
            </a:r>
          </a:p>
          <a:p>
            <a:r>
              <a:rPr lang="en-US" dirty="0"/>
              <a:t>To begin, we should determine the methods our service will support and </a:t>
            </a:r>
            <a:r>
              <a:rPr lang="en-US" dirty="0" smtClean="0"/>
              <a:t>the format </a:t>
            </a:r>
            <a:r>
              <a:rPr lang="en-US" dirty="0"/>
              <a:t>of the requests</a:t>
            </a:r>
            <a:r>
              <a:rPr lang="en-US" dirty="0" smtClean="0"/>
              <a:t>.</a:t>
            </a:r>
          </a:p>
          <a:p>
            <a:r>
              <a:rPr lang="en-US" dirty="0" smtClean="0"/>
              <a:t> </a:t>
            </a:r>
            <a:r>
              <a:rPr lang="en-US" dirty="0" err="1" smtClean="0"/>
              <a:t>crmServiceSearchBooks.php</a:t>
            </a:r>
            <a:r>
              <a:rPr lang="en-US" dirty="0" err="1"/>
              <a:t>?</a:t>
            </a:r>
            <a:r>
              <a:rPr lang="en-US" b="1" dirty="0" err="1">
                <a:solidFill>
                  <a:srgbClr val="CE2933"/>
                </a:solidFill>
              </a:rPr>
              <a:t>criteria</a:t>
            </a:r>
            <a:r>
              <a:rPr lang="en-US" dirty="0"/>
              <a:t>=</a:t>
            </a:r>
            <a:r>
              <a:rPr lang="en-US" dirty="0" err="1"/>
              <a:t>yyy&amp;</a:t>
            </a:r>
            <a:r>
              <a:rPr lang="en-US" b="1" dirty="0" err="1">
                <a:solidFill>
                  <a:srgbClr val="CE2933"/>
                </a:solidFill>
              </a:rPr>
              <a:t>look</a:t>
            </a:r>
            <a:r>
              <a:rPr lang="en-US" dirty="0"/>
              <a:t>=</a:t>
            </a:r>
            <a:r>
              <a:rPr lang="en-US" dirty="0" err="1" smtClean="0"/>
              <a:t>zzz</a:t>
            </a:r>
            <a:endParaRPr lang="en-US" dirty="0" smtClean="0"/>
          </a:p>
          <a:p>
            <a:pPr marL="342900" indent="-342900">
              <a:buFont typeface="Arial"/>
              <a:buChar char="•"/>
            </a:pPr>
            <a:r>
              <a:rPr lang="en-US" dirty="0"/>
              <a:t>The </a:t>
            </a:r>
            <a:r>
              <a:rPr lang="en-US" b="1" dirty="0"/>
              <a:t>criteria</a:t>
            </a:r>
            <a:r>
              <a:rPr lang="en-US" dirty="0"/>
              <a:t> parameter will be used to specify what type of criteria </a:t>
            </a:r>
            <a:r>
              <a:rPr lang="en-US" dirty="0" smtClean="0"/>
              <a:t>we </a:t>
            </a:r>
            <a:r>
              <a:rPr lang="en-US" dirty="0"/>
              <a:t>will use for the book search. This exercise will only support four </a:t>
            </a:r>
            <a:r>
              <a:rPr lang="en-US" dirty="0" smtClean="0"/>
              <a:t>values: imprint</a:t>
            </a:r>
            <a:r>
              <a:rPr lang="en-US" dirty="0"/>
              <a:t>, category, look, and subcategory. </a:t>
            </a:r>
            <a:endParaRPr lang="en-US" dirty="0" smtClean="0"/>
          </a:p>
          <a:p>
            <a:pPr marL="342900" indent="-342900">
              <a:buFont typeface="Arial"/>
              <a:buChar char="•"/>
            </a:pPr>
            <a:r>
              <a:rPr lang="en-US" dirty="0" smtClean="0"/>
              <a:t>The </a:t>
            </a:r>
            <a:r>
              <a:rPr lang="en-US" b="1" dirty="0"/>
              <a:t>look</a:t>
            </a:r>
            <a:r>
              <a:rPr lang="en-US" dirty="0"/>
              <a:t> parameter will be used </a:t>
            </a:r>
            <a:r>
              <a:rPr lang="en-US" dirty="0" smtClean="0"/>
              <a:t>to specify </a:t>
            </a:r>
            <a:r>
              <a:rPr lang="en-US" dirty="0"/>
              <a:t>the actual value to search.</a:t>
            </a:r>
          </a:p>
        </p:txBody>
      </p:sp>
    </p:spTree>
    <p:extLst>
      <p:ext uri="{BB962C8B-B14F-4D97-AF65-F5344CB8AC3E}">
        <p14:creationId xmlns:p14="http://schemas.microsoft.com/office/powerpoint/2010/main" val="1124576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XML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Web Service, that is</a:t>
            </a:r>
            <a:endParaRPr lang="en-US" dirty="0"/>
          </a:p>
        </p:txBody>
      </p:sp>
      <p:sp>
        <p:nvSpPr>
          <p:cNvPr id="3" name="Content Placeholder 2"/>
          <p:cNvSpPr>
            <a:spLocks noGrp="1"/>
          </p:cNvSpPr>
          <p:nvPr>
            <p:ph idx="1"/>
          </p:nvPr>
        </p:nvSpPr>
        <p:spPr>
          <a:xfrm>
            <a:off x="914400" y="1646237"/>
            <a:ext cx="7467600" cy="4525963"/>
          </a:xfrm>
        </p:spPr>
        <p:txBody>
          <a:bodyPr/>
          <a:lstStyle/>
          <a:p>
            <a:r>
              <a:rPr lang="en-US" dirty="0"/>
              <a:t>For instance, if we had the following request:</a:t>
            </a:r>
          </a:p>
          <a:p>
            <a:r>
              <a:rPr lang="en-US" dirty="0" err="1"/>
              <a:t>crmServiceSearchBooks.php</a:t>
            </a:r>
            <a:r>
              <a:rPr lang="en-US" dirty="0" err="1" smtClean="0"/>
              <a:t>?criteria</a:t>
            </a:r>
            <a:r>
              <a:rPr lang="en-US" dirty="0"/>
              <a:t>=</a:t>
            </a:r>
            <a:r>
              <a:rPr lang="en-US" dirty="0" err="1"/>
              <a:t>subcategory&amp;look</a:t>
            </a:r>
            <a:r>
              <a:rPr lang="en-US" dirty="0"/>
              <a:t>=finance</a:t>
            </a:r>
          </a:p>
          <a:p>
            <a:r>
              <a:rPr lang="en-US" dirty="0"/>
              <a:t>It would be equivalent to the SQL search:</a:t>
            </a:r>
          </a:p>
          <a:p>
            <a:r>
              <a:rPr lang="en-US" dirty="0"/>
              <a:t>SELECT * FROM Books WHERE </a:t>
            </a:r>
            <a:r>
              <a:rPr lang="en-US" dirty="0" err="1"/>
              <a:t>SubCategoryID</a:t>
            </a:r>
            <a:r>
              <a:rPr lang="en-US" dirty="0"/>
              <a:t>=5</a:t>
            </a:r>
          </a:p>
        </p:txBody>
      </p:sp>
    </p:spTree>
    <p:extLst>
      <p:ext uri="{BB962C8B-B14F-4D97-AF65-F5344CB8AC3E}">
        <p14:creationId xmlns:p14="http://schemas.microsoft.com/office/powerpoint/2010/main" val="384114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XML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Sample XML output</a:t>
            </a:r>
            <a:endParaRPr lang="en-US" dirty="0"/>
          </a:p>
        </p:txBody>
      </p:sp>
      <p:sp>
        <p:nvSpPr>
          <p:cNvPr id="5" name="Content Placeholder 4"/>
          <p:cNvSpPr>
            <a:spLocks noGrp="1"/>
          </p:cNvSpPr>
          <p:nvPr>
            <p:ph idx="1"/>
          </p:nvPr>
        </p:nvSpPr>
        <p:spPr/>
        <p:txBody>
          <a:bodyPr/>
          <a:lstStyle/>
          <a:p>
            <a:endParaRPr lang="en-US" dirty="0"/>
          </a:p>
        </p:txBody>
      </p:sp>
      <p:pic>
        <p:nvPicPr>
          <p:cNvPr id="6" name="Picture 5" descr="Screen Shot 2014-02-16 at 10.10.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886318"/>
            <a:ext cx="5304108" cy="3593628"/>
          </a:xfrm>
          <a:prstGeom prst="rect">
            <a:avLst/>
          </a:prstGeom>
        </p:spPr>
      </p:pic>
      <p:pic>
        <p:nvPicPr>
          <p:cNvPr id="7" name="Picture 6" descr="Screen Shot 2014-02-16 at 10.10.29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219200"/>
            <a:ext cx="5304108" cy="1676400"/>
          </a:xfrm>
          <a:prstGeom prst="rect">
            <a:avLst/>
          </a:prstGeom>
        </p:spPr>
      </p:pic>
    </p:spTree>
    <p:extLst>
      <p:ext uri="{BB962C8B-B14F-4D97-AF65-F5344CB8AC3E}">
        <p14:creationId xmlns:p14="http://schemas.microsoft.com/office/powerpoint/2010/main" val="1826303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 XML</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Requires a DTD</a:t>
            </a:r>
            <a:endParaRPr lang="en-US" dirty="0"/>
          </a:p>
        </p:txBody>
      </p:sp>
      <p:sp>
        <p:nvSpPr>
          <p:cNvPr id="3" name="Content Placeholder 2"/>
          <p:cNvSpPr>
            <a:spLocks noGrp="1"/>
          </p:cNvSpPr>
          <p:nvPr>
            <p:ph idx="1"/>
          </p:nvPr>
        </p:nvSpPr>
        <p:spPr/>
        <p:txBody>
          <a:bodyPr/>
          <a:lstStyle/>
          <a:p>
            <a:r>
              <a:rPr lang="en-US" dirty="0" smtClean="0"/>
              <a:t>A </a:t>
            </a:r>
            <a:r>
              <a:rPr lang="en-US" b="1" dirty="0" smtClean="0"/>
              <a:t>valid </a:t>
            </a:r>
            <a:r>
              <a:rPr lang="en-US" b="1" dirty="0"/>
              <a:t>XML </a:t>
            </a:r>
            <a:r>
              <a:rPr lang="en-US" dirty="0"/>
              <a:t>document is one that is well formed and whose element and </a:t>
            </a:r>
            <a:r>
              <a:rPr lang="en-US" dirty="0" smtClean="0"/>
              <a:t>content conform </a:t>
            </a:r>
            <a:r>
              <a:rPr lang="en-US" dirty="0"/>
              <a:t>to the rules of either its document type definition (DTD) or its </a:t>
            </a:r>
            <a:r>
              <a:rPr lang="en-US" dirty="0" smtClean="0"/>
              <a:t>schema.</a:t>
            </a:r>
          </a:p>
          <a:p>
            <a:r>
              <a:rPr lang="en-US" dirty="0"/>
              <a:t>A DTD </a:t>
            </a:r>
            <a:r>
              <a:rPr lang="en-US" dirty="0" smtClean="0"/>
              <a:t>tells </a:t>
            </a:r>
            <a:r>
              <a:rPr lang="en-US" dirty="0"/>
              <a:t>the XML parser which elements and attributes to expect in </a:t>
            </a:r>
            <a:r>
              <a:rPr lang="en-US" dirty="0" smtClean="0"/>
              <a:t>the document </a:t>
            </a:r>
            <a:r>
              <a:rPr lang="en-US" dirty="0"/>
              <a:t>as well as the order and nesting of those elements. </a:t>
            </a:r>
            <a:endParaRPr lang="en-US" dirty="0" smtClean="0"/>
          </a:p>
          <a:p>
            <a:r>
              <a:rPr lang="en-US" dirty="0" smtClean="0"/>
              <a:t>A DTD can </a:t>
            </a:r>
            <a:r>
              <a:rPr lang="en-US" dirty="0"/>
              <a:t>be </a:t>
            </a:r>
            <a:r>
              <a:rPr lang="en-US" dirty="0" smtClean="0"/>
              <a:t>defined within </a:t>
            </a:r>
            <a:r>
              <a:rPr lang="en-US" dirty="0"/>
              <a:t>an XML document or within an external file.</a:t>
            </a:r>
          </a:p>
        </p:txBody>
      </p:sp>
    </p:spTree>
    <p:extLst>
      <p:ext uri="{BB962C8B-B14F-4D97-AF65-F5344CB8AC3E}">
        <p14:creationId xmlns:p14="http://schemas.microsoft.com/office/powerpoint/2010/main" val="8331753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XML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Sample XML output</a:t>
            </a:r>
            <a:endParaRPr lang="en-US" dirty="0"/>
          </a:p>
        </p:txBody>
      </p:sp>
      <p:sp>
        <p:nvSpPr>
          <p:cNvPr id="5" name="Content Placeholder 4"/>
          <p:cNvSpPr>
            <a:spLocks noGrp="1"/>
          </p:cNvSpPr>
          <p:nvPr>
            <p:ph idx="1"/>
          </p:nvPr>
        </p:nvSpPr>
        <p:spPr/>
        <p:txBody>
          <a:bodyPr/>
          <a:lstStyle/>
          <a:p>
            <a:endParaRPr lang="en-US" dirty="0"/>
          </a:p>
        </p:txBody>
      </p:sp>
      <p:pic>
        <p:nvPicPr>
          <p:cNvPr id="3" name="Picture 2" descr="Screen Shot 2014-02-16 at 10.12.1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886199"/>
            <a:ext cx="6705600" cy="2476967"/>
          </a:xfrm>
          <a:prstGeom prst="rect">
            <a:avLst/>
          </a:prstGeom>
        </p:spPr>
      </p:pic>
      <p:pic>
        <p:nvPicPr>
          <p:cNvPr id="8" name="Picture 7" descr="Screen Shot 2014-02-16 at 10.12.05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285488"/>
            <a:ext cx="6705600" cy="2753112"/>
          </a:xfrm>
          <a:prstGeom prst="rect">
            <a:avLst/>
          </a:prstGeom>
        </p:spPr>
      </p:pic>
    </p:spTree>
    <p:extLst>
      <p:ext uri="{BB962C8B-B14F-4D97-AF65-F5344CB8AC3E}">
        <p14:creationId xmlns:p14="http://schemas.microsoft.com/office/powerpoint/2010/main" val="2399369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XML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Code details left as an exercise</a:t>
            </a:r>
            <a:endParaRPr lang="en-US" dirty="0"/>
          </a:p>
        </p:txBody>
      </p:sp>
      <p:sp>
        <p:nvSpPr>
          <p:cNvPr id="5" name="Content Placeholder 4"/>
          <p:cNvSpPr>
            <a:spLocks noGrp="1"/>
          </p:cNvSpPr>
          <p:nvPr>
            <p:ph idx="1"/>
          </p:nvPr>
        </p:nvSpPr>
        <p:spPr/>
        <p:txBody>
          <a:bodyPr>
            <a:normAutofit lnSpcReduction="10000"/>
          </a:bodyPr>
          <a:lstStyle/>
          <a:p>
            <a:r>
              <a:rPr lang="en-US" dirty="0" smtClean="0"/>
              <a:t>There </a:t>
            </a:r>
            <a:r>
              <a:rPr lang="en-US" dirty="0"/>
              <a:t>are different ways to output XML in PHP. One approach would be </a:t>
            </a:r>
            <a:r>
              <a:rPr lang="en-US" dirty="0" smtClean="0"/>
              <a:t>to simply </a:t>
            </a:r>
            <a:r>
              <a:rPr lang="en-US" dirty="0"/>
              <a:t>echo XML within string literals to the response stream:</a:t>
            </a:r>
          </a:p>
          <a:p>
            <a:r>
              <a:rPr lang="en-US" dirty="0"/>
              <a:t>echo '&lt;?xml version="1.0" encoding="UTF-8"?</a:t>
            </a:r>
            <a:r>
              <a:rPr lang="en-US" dirty="0" smtClean="0"/>
              <a:t>&gt;’;</a:t>
            </a:r>
            <a:br>
              <a:rPr lang="en-US" dirty="0" smtClean="0"/>
            </a:br>
            <a:r>
              <a:rPr lang="en-US" dirty="0" smtClean="0"/>
              <a:t>echo </a:t>
            </a:r>
            <a:r>
              <a:rPr lang="en-US" dirty="0"/>
              <a:t>'&lt;books&gt;';</a:t>
            </a:r>
          </a:p>
          <a:p>
            <a:r>
              <a:rPr lang="en-US" dirty="0"/>
              <a:t>. . .</a:t>
            </a:r>
          </a:p>
          <a:p>
            <a:r>
              <a:rPr lang="en-US" dirty="0"/>
              <a:t>While this approach has the merit of familiarity, it will be up to the </a:t>
            </a:r>
            <a:r>
              <a:rPr lang="en-US" dirty="0" smtClean="0"/>
              <a:t>programmer to </a:t>
            </a:r>
            <a:r>
              <a:rPr lang="en-US" dirty="0"/>
              <a:t>ensure that our page outputs well-formed and valid XML. </a:t>
            </a:r>
            <a:endParaRPr lang="en-US" dirty="0" smtClean="0"/>
          </a:p>
          <a:p>
            <a:r>
              <a:rPr lang="en-US" dirty="0" smtClean="0"/>
              <a:t>The alternate approach </a:t>
            </a:r>
            <a:r>
              <a:rPr lang="en-US" dirty="0"/>
              <a:t>would be to use one of PHP’s XML extensions </a:t>
            </a:r>
            <a:r>
              <a:rPr lang="en-US" dirty="0" smtClean="0"/>
              <a:t>such as the </a:t>
            </a:r>
            <a:r>
              <a:rPr lang="en-US" dirty="0" err="1" smtClean="0"/>
              <a:t>XMLWriter</a:t>
            </a:r>
            <a:r>
              <a:rPr lang="en-US" dirty="0" smtClean="0"/>
              <a:t> object.</a:t>
            </a:r>
          </a:p>
          <a:p>
            <a:endParaRPr lang="en-US" dirty="0"/>
          </a:p>
          <a:p>
            <a:endParaRPr lang="en-US" dirty="0"/>
          </a:p>
        </p:txBody>
      </p:sp>
    </p:spTree>
    <p:extLst>
      <p:ext uri="{BB962C8B-B14F-4D97-AF65-F5344CB8AC3E}">
        <p14:creationId xmlns:p14="http://schemas.microsoft.com/office/powerpoint/2010/main" val="11043230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JSON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Web Service</a:t>
            </a:r>
            <a:endParaRPr lang="en-US" dirty="0"/>
          </a:p>
        </p:txBody>
      </p:sp>
      <p:sp>
        <p:nvSpPr>
          <p:cNvPr id="3" name="Content Placeholder 2"/>
          <p:cNvSpPr>
            <a:spLocks noGrp="1"/>
          </p:cNvSpPr>
          <p:nvPr>
            <p:ph idx="1"/>
          </p:nvPr>
        </p:nvSpPr>
        <p:spPr/>
        <p:txBody>
          <a:bodyPr>
            <a:normAutofit/>
          </a:bodyPr>
          <a:lstStyle/>
          <a:p>
            <a:r>
              <a:rPr lang="en-US" dirty="0"/>
              <a:t>Creating a JSON web service rather than an XML service is simply a matter </a:t>
            </a:r>
            <a:r>
              <a:rPr lang="en-US" dirty="0" smtClean="0"/>
              <a:t>of</a:t>
            </a:r>
          </a:p>
          <a:p>
            <a:pPr marL="342900" indent="-342900">
              <a:buFont typeface="Arial"/>
              <a:buChar char="•"/>
            </a:pPr>
            <a:r>
              <a:rPr lang="en-US" dirty="0" smtClean="0"/>
              <a:t>creating </a:t>
            </a:r>
            <a:r>
              <a:rPr lang="en-US" dirty="0"/>
              <a:t>a JSON representation of an </a:t>
            </a:r>
            <a:r>
              <a:rPr lang="en-US" dirty="0" smtClean="0"/>
              <a:t>object</a:t>
            </a:r>
            <a:endParaRPr lang="en-US" dirty="0"/>
          </a:p>
          <a:p>
            <a:pPr marL="342900" indent="-342900">
              <a:buFont typeface="Arial"/>
              <a:buChar char="•"/>
            </a:pPr>
            <a:r>
              <a:rPr lang="en-US" dirty="0" smtClean="0"/>
              <a:t>setting </a:t>
            </a:r>
            <a:r>
              <a:rPr lang="en-US" dirty="0"/>
              <a:t>the Content-type header </a:t>
            </a:r>
            <a:r>
              <a:rPr lang="en-US" dirty="0" smtClean="0"/>
              <a:t>to indicate </a:t>
            </a:r>
            <a:r>
              <a:rPr lang="en-US" dirty="0"/>
              <a:t>the content will be JSON, </a:t>
            </a:r>
            <a:endParaRPr lang="en-US" dirty="0" smtClean="0"/>
          </a:p>
          <a:p>
            <a:pPr marL="342900" indent="-342900">
              <a:buFont typeface="Arial"/>
              <a:buChar char="•"/>
            </a:pPr>
            <a:r>
              <a:rPr lang="en-US" dirty="0" smtClean="0"/>
              <a:t>and </a:t>
            </a:r>
            <a:r>
              <a:rPr lang="en-US" dirty="0"/>
              <a:t>then outputting the JSON </a:t>
            </a:r>
            <a:r>
              <a:rPr lang="en-US" dirty="0" smtClean="0"/>
              <a:t>object</a:t>
            </a:r>
          </a:p>
          <a:p>
            <a:r>
              <a:rPr lang="en-US" dirty="0"/>
              <a:t>Since the built-in PHP </a:t>
            </a:r>
            <a:r>
              <a:rPr lang="en-US" dirty="0" err="1"/>
              <a:t>json_encode</a:t>
            </a:r>
            <a:r>
              <a:rPr lang="en-US" dirty="0"/>
              <a:t>() function does most of the work for us</a:t>
            </a:r>
            <a:r>
              <a:rPr lang="en-US" dirty="0" smtClean="0"/>
              <a:t>, our </a:t>
            </a:r>
            <a:r>
              <a:rPr lang="en-US" dirty="0"/>
              <a:t>JSON service is simpler than the XML web service from the last section</a:t>
            </a:r>
          </a:p>
        </p:txBody>
      </p:sp>
    </p:spTree>
    <p:extLst>
      <p:ext uri="{BB962C8B-B14F-4D97-AF65-F5344CB8AC3E}">
        <p14:creationId xmlns:p14="http://schemas.microsoft.com/office/powerpoint/2010/main" val="701711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JSON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Web Service</a:t>
            </a:r>
            <a:endParaRPr lang="en-US" dirty="0"/>
          </a:p>
        </p:txBody>
      </p:sp>
      <p:sp>
        <p:nvSpPr>
          <p:cNvPr id="5" name="Content Placeholder 4"/>
          <p:cNvSpPr>
            <a:spLocks noGrp="1"/>
          </p:cNvSpPr>
          <p:nvPr>
            <p:ph idx="1"/>
          </p:nvPr>
        </p:nvSpPr>
        <p:spPr/>
        <p:txBody>
          <a:bodyPr/>
          <a:lstStyle/>
          <a:p>
            <a:endParaRPr lang="en-US" dirty="0"/>
          </a:p>
        </p:txBody>
      </p:sp>
      <p:pic>
        <p:nvPicPr>
          <p:cNvPr id="6" name="Picture 5" descr="Screen Shot 2014-02-16 at 10.17.3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048000"/>
            <a:ext cx="5402107" cy="3352800"/>
          </a:xfrm>
          <a:prstGeom prst="rect">
            <a:avLst/>
          </a:prstGeom>
        </p:spPr>
      </p:pic>
      <p:pic>
        <p:nvPicPr>
          <p:cNvPr id="7" name="Picture 6" descr="Screen Shot 2014-02-16 at 10.17.26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215993"/>
            <a:ext cx="5402107" cy="1908207"/>
          </a:xfrm>
          <a:prstGeom prst="rect">
            <a:avLst/>
          </a:prstGeom>
        </p:spPr>
      </p:pic>
      <p:sp>
        <p:nvSpPr>
          <p:cNvPr id="8" name="TextBox 7"/>
          <p:cNvSpPr txBox="1"/>
          <p:nvPr/>
        </p:nvSpPr>
        <p:spPr>
          <a:xfrm>
            <a:off x="6096000" y="2057400"/>
            <a:ext cx="1661745" cy="369332"/>
          </a:xfrm>
          <a:prstGeom prst="rect">
            <a:avLst/>
          </a:prstGeom>
          <a:noFill/>
        </p:spPr>
        <p:txBody>
          <a:bodyPr wrap="none" rtlCol="0">
            <a:spAutoFit/>
          </a:bodyPr>
          <a:lstStyle/>
          <a:p>
            <a:r>
              <a:rPr lang="en-US" dirty="0" smtClean="0"/>
              <a:t>Output headers</a:t>
            </a:r>
            <a:endParaRPr lang="en-US" dirty="0"/>
          </a:p>
        </p:txBody>
      </p:sp>
      <p:sp>
        <p:nvSpPr>
          <p:cNvPr id="9" name="TextBox 8"/>
          <p:cNvSpPr txBox="1"/>
          <p:nvPr/>
        </p:nvSpPr>
        <p:spPr>
          <a:xfrm>
            <a:off x="6096000" y="4648200"/>
            <a:ext cx="2514600" cy="923330"/>
          </a:xfrm>
          <a:prstGeom prst="rect">
            <a:avLst/>
          </a:prstGeom>
          <a:noFill/>
        </p:spPr>
        <p:txBody>
          <a:bodyPr wrap="square" rtlCol="0">
            <a:spAutoFit/>
          </a:bodyPr>
          <a:lstStyle/>
          <a:p>
            <a:r>
              <a:rPr lang="en-US" dirty="0" smtClean="0"/>
              <a:t>Function to create JSON</a:t>
            </a:r>
          </a:p>
          <a:p>
            <a:r>
              <a:rPr lang="en-US" dirty="0" smtClean="0"/>
              <a:t>From the Database, based on query</a:t>
            </a:r>
            <a:endParaRPr lang="en-US" dirty="0"/>
          </a:p>
        </p:txBody>
      </p:sp>
      <p:cxnSp>
        <p:nvCxnSpPr>
          <p:cNvPr id="11" name="Straight Arrow Connector 10"/>
          <p:cNvCxnSpPr/>
          <p:nvPr/>
        </p:nvCxnSpPr>
        <p:spPr>
          <a:xfrm flipH="1">
            <a:off x="3810000" y="2209800"/>
            <a:ext cx="2209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3200400" y="3886200"/>
            <a:ext cx="28956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27666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JSON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Web Service</a:t>
            </a:r>
            <a:endParaRPr lang="en-US" dirty="0"/>
          </a:p>
        </p:txBody>
      </p:sp>
      <p:sp>
        <p:nvSpPr>
          <p:cNvPr id="5" name="Content Placeholder 4"/>
          <p:cNvSpPr>
            <a:spLocks noGrp="1"/>
          </p:cNvSpPr>
          <p:nvPr>
            <p:ph idx="1"/>
          </p:nvPr>
        </p:nvSpPr>
        <p:spPr/>
        <p:txBody>
          <a:bodyPr/>
          <a:lstStyle/>
          <a:p>
            <a:r>
              <a:rPr lang="en-US" dirty="0"/>
              <a:t>For this function to work, the class </a:t>
            </a:r>
            <a:r>
              <a:rPr lang="en-US" dirty="0" smtClean="0"/>
              <a:t>of the </a:t>
            </a:r>
            <a:r>
              <a:rPr lang="en-US" dirty="0"/>
              <a:t>custom object being converted must provide its own implementation of </a:t>
            </a:r>
            <a:r>
              <a:rPr lang="en-US" dirty="0" smtClean="0"/>
              <a:t>the </a:t>
            </a:r>
            <a:r>
              <a:rPr lang="en-US" dirty="0" err="1" smtClean="0"/>
              <a:t>JsonSerializable</a:t>
            </a:r>
            <a:r>
              <a:rPr lang="en-US" dirty="0" smtClean="0"/>
              <a:t> </a:t>
            </a:r>
            <a:r>
              <a:rPr lang="en-US" dirty="0"/>
              <a:t>interface. </a:t>
            </a:r>
            <a:r>
              <a:rPr lang="en-US" dirty="0" smtClean="0"/>
              <a:t>T</a:t>
            </a:r>
          </a:p>
          <a:p>
            <a:r>
              <a:rPr lang="en-US" dirty="0" smtClean="0"/>
              <a:t>his </a:t>
            </a:r>
            <a:r>
              <a:rPr lang="en-US" dirty="0"/>
              <a:t>interface contains only the single method </a:t>
            </a:r>
            <a:r>
              <a:rPr lang="en-US" dirty="0" err="1"/>
              <a:t>jsonSerialize</a:t>
            </a:r>
            <a:r>
              <a:rPr lang="en-US" dirty="0"/>
              <a:t>().</a:t>
            </a:r>
          </a:p>
          <a:p>
            <a:r>
              <a:rPr lang="en-US" dirty="0"/>
              <a:t>In this web service, we are outputting JSON for objects of the Book class</a:t>
            </a:r>
            <a:r>
              <a:rPr lang="en-US" dirty="0" smtClean="0"/>
              <a:t>, so </a:t>
            </a:r>
            <a:r>
              <a:rPr lang="en-US" dirty="0"/>
              <a:t>this class will need to implement this method</a:t>
            </a:r>
          </a:p>
        </p:txBody>
      </p:sp>
    </p:spTree>
    <p:extLst>
      <p:ext uri="{BB962C8B-B14F-4D97-AF65-F5344CB8AC3E}">
        <p14:creationId xmlns:p14="http://schemas.microsoft.com/office/powerpoint/2010/main" val="7135281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JSON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Web Service</a:t>
            </a:r>
            <a:endParaRPr lang="en-US" dirty="0"/>
          </a:p>
        </p:txBody>
      </p:sp>
      <p:pic>
        <p:nvPicPr>
          <p:cNvPr id="6" name="Content Placeholder 5" descr="Screen Shot 2014-02-16 at 10.20.51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34493" b="-34493"/>
          <a:stretch>
            <a:fillRect/>
          </a:stretch>
        </p:blipFill>
        <p:spPr/>
      </p:pic>
    </p:spTree>
    <p:extLst>
      <p:ext uri="{BB962C8B-B14F-4D97-AF65-F5344CB8AC3E}">
        <p14:creationId xmlns:p14="http://schemas.microsoft.com/office/powerpoint/2010/main" val="22812165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 JSON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Testing our service in the browser</a:t>
            </a:r>
            <a:endParaRPr lang="en-US" dirty="0"/>
          </a:p>
        </p:txBody>
      </p:sp>
      <p:pic>
        <p:nvPicPr>
          <p:cNvPr id="5" name="Content Placeholder 4" descr="4071517016.tif"/>
          <p:cNvPicPr>
            <a:picLocks noGrp="1" noChangeAspect="1"/>
          </p:cNvPicPr>
          <p:nvPr>
            <p:ph idx="1"/>
          </p:nvPr>
        </p:nvPicPr>
        <p:blipFill>
          <a:blip r:embed="rId2" cstate="print">
            <a:extLst>
              <a:ext uri="{28A0092B-C50C-407E-A947-70E740481C1C}">
                <a14:useLocalDpi xmlns:a14="http://schemas.microsoft.com/office/drawing/2010/main" val="0"/>
              </a:ext>
            </a:extLst>
          </a:blip>
          <a:srcRect t="-12334" b="-12334"/>
          <a:stretch>
            <a:fillRect/>
          </a:stretch>
        </p:blipFill>
        <p:spPr/>
      </p:pic>
    </p:spTree>
    <p:extLst>
      <p:ext uri="{BB962C8B-B14F-4D97-AF65-F5344CB8AC3E}">
        <p14:creationId xmlns:p14="http://schemas.microsoft.com/office/powerpoint/2010/main" val="12795340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200" dirty="0" smtClean="0">
                <a:solidFill>
                  <a:srgbClr val="404040"/>
                </a:solidFill>
              </a:rPr>
              <a:t>Interacting Asynchronously with Web Services</a:t>
            </a:r>
            <a:endParaRPr lang="en-US" sz="3200"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7 </a:t>
            </a:r>
            <a:r>
              <a:rPr lang="en-US" dirty="0" smtClean="0"/>
              <a:t>of 7</a:t>
            </a:r>
            <a:endParaRPr lang="en-US" dirty="0">
              <a:solidFill>
                <a:schemeClr val="tx1"/>
              </a:solidFill>
            </a:endParaRPr>
          </a:p>
        </p:txBody>
      </p:sp>
    </p:spTree>
    <p:extLst>
      <p:ext uri="{BB962C8B-B14F-4D97-AF65-F5344CB8AC3E}">
        <p14:creationId xmlns:p14="http://schemas.microsoft.com/office/powerpoint/2010/main" val="17874256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Tying it all together</a:t>
            </a:r>
            <a:endParaRPr lang="en-US" dirty="0"/>
          </a:p>
        </p:txBody>
      </p:sp>
      <p:sp>
        <p:nvSpPr>
          <p:cNvPr id="3" name="Content Placeholder 2"/>
          <p:cNvSpPr>
            <a:spLocks noGrp="1"/>
          </p:cNvSpPr>
          <p:nvPr>
            <p:ph idx="1"/>
          </p:nvPr>
        </p:nvSpPr>
        <p:spPr/>
        <p:txBody>
          <a:bodyPr>
            <a:normAutofit/>
          </a:bodyPr>
          <a:lstStyle/>
          <a:p>
            <a:r>
              <a:rPr lang="en-US" dirty="0"/>
              <a:t>Although it’s possible to consume web services in PHP, it’s far more common to </a:t>
            </a:r>
            <a:r>
              <a:rPr lang="en-US" dirty="0" smtClean="0"/>
              <a:t>consume those </a:t>
            </a:r>
            <a:r>
              <a:rPr lang="en-US" dirty="0"/>
              <a:t>services asynchronously using JavaScript</a:t>
            </a:r>
            <a:r>
              <a:rPr lang="en-US" dirty="0" smtClean="0"/>
              <a:t>.</a:t>
            </a:r>
          </a:p>
          <a:p>
            <a:r>
              <a:rPr lang="en-US" dirty="0"/>
              <a:t>When using client-side requests for third-party services, there’s also the </a:t>
            </a:r>
            <a:r>
              <a:rPr lang="en-US" dirty="0" smtClean="0"/>
              <a:t>advantage of </a:t>
            </a:r>
            <a:r>
              <a:rPr lang="en-US" dirty="0"/>
              <a:t>distributing requests to each client rather then making all requests from </a:t>
            </a:r>
            <a:r>
              <a:rPr lang="en-US" dirty="0" smtClean="0"/>
              <a:t>your own </a:t>
            </a:r>
            <a:r>
              <a:rPr lang="en-US" dirty="0"/>
              <a:t>server’s IP address. </a:t>
            </a:r>
          </a:p>
        </p:txBody>
      </p:sp>
      <p:sp>
        <p:nvSpPr>
          <p:cNvPr id="4" name="Content Placeholder 3"/>
          <p:cNvSpPr>
            <a:spLocks noGrp="1"/>
          </p:cNvSpPr>
          <p:nvPr>
            <p:ph sz="quarter" idx="13"/>
          </p:nvPr>
        </p:nvSpPr>
        <p:spPr/>
        <p:txBody>
          <a:bodyPr>
            <a:normAutofit lnSpcReduction="10000"/>
          </a:bodyPr>
          <a:lstStyle/>
          <a:p>
            <a:r>
              <a:rPr lang="en-US" dirty="0" smtClean="0"/>
              <a:t>Consuming services asynchronously</a:t>
            </a:r>
            <a:endParaRPr lang="en-US" dirty="0"/>
          </a:p>
        </p:txBody>
      </p:sp>
    </p:spTree>
    <p:extLst>
      <p:ext uri="{BB962C8B-B14F-4D97-AF65-F5344CB8AC3E}">
        <p14:creationId xmlns:p14="http://schemas.microsoft.com/office/powerpoint/2010/main" val="4545027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your own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Autocomplete example</a:t>
            </a:r>
            <a:endParaRPr lang="en-US" dirty="0"/>
          </a:p>
        </p:txBody>
      </p:sp>
      <p:pic>
        <p:nvPicPr>
          <p:cNvPr id="6" name="Content Placeholder 5" descr="4071517017.tif"/>
          <p:cNvPicPr>
            <a:picLocks noGrp="1" noChangeAspect="1"/>
          </p:cNvPicPr>
          <p:nvPr>
            <p:ph idx="1"/>
          </p:nvPr>
        </p:nvPicPr>
        <p:blipFill>
          <a:blip r:embed="rId2" cstate="print">
            <a:extLst>
              <a:ext uri="{28A0092B-C50C-407E-A947-70E740481C1C}">
                <a14:useLocalDpi xmlns:a14="http://schemas.microsoft.com/office/drawing/2010/main" val="0"/>
              </a:ext>
            </a:extLst>
          </a:blip>
          <a:srcRect l="-6701" r="-6701"/>
          <a:stretch>
            <a:fillRect/>
          </a:stretch>
        </p:blipFill>
        <p:spPr/>
      </p:pic>
    </p:spTree>
    <p:extLst>
      <p:ext uri="{BB962C8B-B14F-4D97-AF65-F5344CB8AC3E}">
        <p14:creationId xmlns:p14="http://schemas.microsoft.com/office/powerpoint/2010/main" val="1722382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Definition</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Example</a:t>
            </a:r>
            <a:endParaRPr lang="en-US" dirty="0"/>
          </a:p>
        </p:txBody>
      </p:sp>
      <p:pic>
        <p:nvPicPr>
          <p:cNvPr id="7" name="Content Placeholder 6" descr="Screen Shot 2014-02-16 at 8.40.36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14830" b="-14830"/>
          <a:stretch>
            <a:fillRect/>
          </a:stretch>
        </p:blipFill>
        <p:spPr>
          <a:xfrm>
            <a:off x="914400" y="1371600"/>
            <a:ext cx="7162800" cy="5064768"/>
          </a:xfrm>
        </p:spPr>
      </p:pic>
    </p:spTree>
    <p:extLst>
      <p:ext uri="{BB962C8B-B14F-4D97-AF65-F5344CB8AC3E}">
        <p14:creationId xmlns:p14="http://schemas.microsoft.com/office/powerpoint/2010/main" val="9237351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your own service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Autocomplete example</a:t>
            </a:r>
            <a:endParaRPr lang="en-US" dirty="0"/>
          </a:p>
        </p:txBody>
      </p:sp>
      <p:sp>
        <p:nvSpPr>
          <p:cNvPr id="3" name="Content Placeholder 2"/>
          <p:cNvSpPr>
            <a:spLocks noGrp="1"/>
          </p:cNvSpPr>
          <p:nvPr>
            <p:ph idx="1"/>
          </p:nvPr>
        </p:nvSpPr>
        <p:spPr/>
        <p:txBody>
          <a:bodyPr/>
          <a:lstStyle/>
          <a:p>
            <a:r>
              <a:rPr lang="en-US" dirty="0"/>
              <a:t>The code </a:t>
            </a:r>
            <a:r>
              <a:rPr lang="en-US" dirty="0" smtClean="0"/>
              <a:t>listens </a:t>
            </a:r>
            <a:r>
              <a:rPr lang="en-US" dirty="0"/>
              <a:t>for changes to an input box with id </a:t>
            </a:r>
            <a:r>
              <a:rPr lang="en-US" i="1" dirty="0"/>
              <a:t>search</a:t>
            </a:r>
            <a:r>
              <a:rPr lang="en-US" dirty="0"/>
              <a:t>. </a:t>
            </a:r>
            <a:r>
              <a:rPr lang="en-US" dirty="0" smtClean="0"/>
              <a:t>With each </a:t>
            </a:r>
            <a:r>
              <a:rPr lang="en-US" dirty="0"/>
              <a:t>change the code makes an asynchronous get request to the </a:t>
            </a:r>
            <a:r>
              <a:rPr lang="en-US" i="1" dirty="0"/>
              <a:t>source </a:t>
            </a:r>
            <a:r>
              <a:rPr lang="en-US" dirty="0"/>
              <a:t>URL, </a:t>
            </a:r>
            <a:r>
              <a:rPr lang="en-US" dirty="0" smtClean="0"/>
              <a:t>which in </a:t>
            </a:r>
            <a:r>
              <a:rPr lang="en-US" dirty="0"/>
              <a:t>this case is the script in Listing 17.24 that returns JSON results. Those results </a:t>
            </a:r>
            <a:r>
              <a:rPr lang="en-US" dirty="0" smtClean="0"/>
              <a:t>are then </a:t>
            </a:r>
            <a:r>
              <a:rPr lang="en-US" dirty="0"/>
              <a:t>used by autocomplete to display nicely underneath the input box.</a:t>
            </a:r>
          </a:p>
        </p:txBody>
      </p:sp>
      <p:pic>
        <p:nvPicPr>
          <p:cNvPr id="5" name="Picture 4" descr="Screen Shot 2014-02-16 at 10.24.4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4038600"/>
            <a:ext cx="7162800" cy="1876493"/>
          </a:xfrm>
          <a:prstGeom prst="rect">
            <a:avLst/>
          </a:prstGeom>
        </p:spPr>
      </p:pic>
    </p:spTree>
    <p:extLst>
      <p:ext uri="{BB962C8B-B14F-4D97-AF65-F5344CB8AC3E}">
        <p14:creationId xmlns:p14="http://schemas.microsoft.com/office/powerpoint/2010/main" val="192581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Google Maps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 popular </a:t>
            </a:r>
            <a:r>
              <a:rPr lang="en-US" dirty="0" err="1" smtClean="0"/>
              <a:t>mashup</a:t>
            </a:r>
            <a:r>
              <a:rPr lang="en-US" dirty="0" smtClean="0"/>
              <a:t> platform</a:t>
            </a:r>
            <a:endParaRPr lang="en-US" dirty="0"/>
          </a:p>
        </p:txBody>
      </p:sp>
      <p:sp>
        <p:nvSpPr>
          <p:cNvPr id="3" name="Content Placeholder 2"/>
          <p:cNvSpPr>
            <a:spLocks noGrp="1"/>
          </p:cNvSpPr>
          <p:nvPr>
            <p:ph idx="1"/>
          </p:nvPr>
        </p:nvSpPr>
        <p:spPr/>
        <p:txBody>
          <a:bodyPr>
            <a:normAutofit fontScale="92500"/>
          </a:bodyPr>
          <a:lstStyle/>
          <a:p>
            <a:r>
              <a:rPr lang="en-US" dirty="0" smtClean="0"/>
              <a:t>Consider our photo</a:t>
            </a:r>
            <a:r>
              <a:rPr lang="en-US" dirty="0"/>
              <a:t>-sharing website. We will show you how to build a map view that </a:t>
            </a:r>
            <a:r>
              <a:rPr lang="en-US" dirty="0" smtClean="0"/>
              <a:t>plots user </a:t>
            </a:r>
            <a:r>
              <a:rPr lang="en-US" dirty="0"/>
              <a:t>photos onto a map using the location information associated with </a:t>
            </a:r>
            <a:r>
              <a:rPr lang="en-US" dirty="0" smtClean="0"/>
              <a:t>the image.</a:t>
            </a:r>
          </a:p>
          <a:p>
            <a:r>
              <a:rPr lang="en-US" dirty="0"/>
              <a:t>To begin using Google Maps, you must do three </a:t>
            </a:r>
            <a:r>
              <a:rPr lang="en-US" dirty="0" smtClean="0"/>
              <a:t>things</a:t>
            </a:r>
            <a:br>
              <a:rPr lang="en-US" dirty="0" smtClean="0"/>
            </a:br>
            <a:endParaRPr lang="en-US" dirty="0" smtClean="0"/>
          </a:p>
          <a:p>
            <a:pPr marL="457200" indent="-457200">
              <a:buAutoNum type="arabicPeriod"/>
            </a:pPr>
            <a:r>
              <a:rPr lang="en-US" dirty="0" smtClean="0"/>
              <a:t>Include the Google Maps libraries in the &lt;head&gt; section of your page.</a:t>
            </a:r>
          </a:p>
          <a:p>
            <a:pPr marL="457200" indent="-457200">
              <a:buAutoNum type="arabicPeriod"/>
            </a:pPr>
            <a:r>
              <a:rPr lang="en-US" dirty="0" smtClean="0"/>
              <a:t>Define </a:t>
            </a:r>
            <a:r>
              <a:rPr lang="en-US" dirty="0"/>
              <a:t>&lt;div&gt; elements that will contain the maps.</a:t>
            </a:r>
          </a:p>
          <a:p>
            <a:pPr marL="457200" indent="-457200">
              <a:buFont typeface="+mj-lt"/>
              <a:buAutoNum type="arabicPeriod"/>
            </a:pPr>
            <a:r>
              <a:rPr lang="en-US" dirty="0" smtClean="0"/>
              <a:t>Initialize </a:t>
            </a:r>
            <a:r>
              <a:rPr lang="en-US" dirty="0"/>
              <a:t>instances of </a:t>
            </a:r>
            <a:r>
              <a:rPr lang="en-US" dirty="0" err="1"/>
              <a:t>google.maps.Map</a:t>
            </a:r>
            <a:r>
              <a:rPr lang="en-US" dirty="0"/>
              <a:t> (we will call it Map) in </a:t>
            </a:r>
            <a:r>
              <a:rPr lang="en-US" dirty="0" smtClean="0"/>
              <a:t>JavaScript and </a:t>
            </a:r>
            <a:r>
              <a:rPr lang="en-US" dirty="0"/>
              <a:t>associate them with the &lt;div&gt; elements</a:t>
            </a:r>
            <a:r>
              <a:rPr lang="en-US" dirty="0" smtClean="0"/>
              <a:t>.</a:t>
            </a:r>
            <a:endParaRPr lang="en-US" dirty="0"/>
          </a:p>
        </p:txBody>
      </p:sp>
    </p:spTree>
    <p:extLst>
      <p:ext uri="{BB962C8B-B14F-4D97-AF65-F5344CB8AC3E}">
        <p14:creationId xmlns:p14="http://schemas.microsoft.com/office/powerpoint/2010/main" val="41206840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Google Maps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 popular </a:t>
            </a:r>
            <a:r>
              <a:rPr lang="en-US" dirty="0" err="1" smtClean="0"/>
              <a:t>mashup</a:t>
            </a:r>
            <a:r>
              <a:rPr lang="en-US" dirty="0" smtClean="0"/>
              <a:t> platform</a:t>
            </a:r>
            <a:endParaRPr lang="en-US" dirty="0"/>
          </a:p>
        </p:txBody>
      </p:sp>
      <p:pic>
        <p:nvPicPr>
          <p:cNvPr id="6" name="Content Placeholder 5" descr="Screen Shot 2014-02-16 at 10.26.59 PM.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2" r="-30815"/>
          <a:stretch/>
        </p:blipFill>
        <p:spPr>
          <a:xfrm>
            <a:off x="914400" y="1219200"/>
            <a:ext cx="6019800" cy="5256331"/>
          </a:xfrm>
        </p:spPr>
      </p:pic>
    </p:spTree>
    <p:extLst>
      <p:ext uri="{BB962C8B-B14F-4D97-AF65-F5344CB8AC3E}">
        <p14:creationId xmlns:p14="http://schemas.microsoft.com/office/powerpoint/2010/main" val="3284020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Google Maps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Under the hood there are lots of asynchronous requests</a:t>
            </a:r>
            <a:endParaRPr lang="en-US" dirty="0"/>
          </a:p>
        </p:txBody>
      </p:sp>
      <p:pic>
        <p:nvPicPr>
          <p:cNvPr id="5" name="Content Placeholder 4" descr="4071517018.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2490" r="-12490"/>
          <a:stretch>
            <a:fillRect/>
          </a:stretch>
        </p:blipFill>
        <p:spPr/>
      </p:pic>
    </p:spTree>
    <p:extLst>
      <p:ext uri="{BB962C8B-B14F-4D97-AF65-F5344CB8AC3E}">
        <p14:creationId xmlns:p14="http://schemas.microsoft.com/office/powerpoint/2010/main" val="786393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Google Maps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 sample </a:t>
            </a:r>
            <a:r>
              <a:rPr lang="en-US" dirty="0" err="1" smtClean="0"/>
              <a:t>mashup</a:t>
            </a:r>
            <a:endParaRPr lang="en-US" dirty="0"/>
          </a:p>
        </p:txBody>
      </p:sp>
      <p:pic>
        <p:nvPicPr>
          <p:cNvPr id="6" name="Content Placeholder 5" descr="4071517019.tif"/>
          <p:cNvPicPr>
            <a:picLocks noGrp="1" noChangeAspect="1"/>
          </p:cNvPicPr>
          <p:nvPr>
            <p:ph idx="1"/>
          </p:nvPr>
        </p:nvPicPr>
        <p:blipFill>
          <a:blip r:embed="rId2" cstate="print">
            <a:extLst>
              <a:ext uri="{28A0092B-C50C-407E-A947-70E740481C1C}">
                <a14:useLocalDpi xmlns:a14="http://schemas.microsoft.com/office/drawing/2010/main" val="0"/>
              </a:ext>
            </a:extLst>
          </a:blip>
          <a:srcRect l="-4509" r="-4509"/>
          <a:stretch>
            <a:fillRect/>
          </a:stretch>
        </p:blipFill>
        <p:spPr/>
      </p:pic>
    </p:spTree>
    <p:extLst>
      <p:ext uri="{BB962C8B-B14F-4D97-AF65-F5344CB8AC3E}">
        <p14:creationId xmlns:p14="http://schemas.microsoft.com/office/powerpoint/2010/main" val="479964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You’ve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743200" cy="461665"/>
          </a:xfrm>
          <a:prstGeom prst="rect">
            <a:avLst/>
          </a:prstGeom>
          <a:noFill/>
        </p:spPr>
        <p:txBody>
          <a:bodyPr wrap="square" rtlCol="0">
            <a:spAutoFit/>
          </a:bodyPr>
          <a:lstStyle/>
          <a:p>
            <a:r>
              <a:rPr lang="en-US" sz="2400" dirty="0" smtClean="0">
                <a:solidFill>
                  <a:srgbClr val="FF6600"/>
                </a:solidFill>
                <a:latin typeface="Rockwell Condensed" pitchFamily="18" charset="0"/>
              </a:rPr>
              <a:t>XML </a:t>
            </a:r>
            <a:r>
              <a:rPr lang="en-US" sz="2400" dirty="0" smtClean="0">
                <a:solidFill>
                  <a:schemeClr val="bg2"/>
                </a:solidFill>
                <a:latin typeface="Rockwell Condensed" pitchFamily="18" charset="0"/>
              </a:rPr>
              <a:t>Overview</a:t>
            </a:r>
            <a:endParaRPr lang="en-US" sz="2400" dirty="0">
              <a:solidFill>
                <a:schemeClr val="bg2"/>
              </a:solidFill>
              <a:latin typeface="Rockwell Condensed" pitchFamily="18" charset="0"/>
            </a:endParaRPr>
          </a:p>
        </p:txBody>
      </p:sp>
      <p:sp>
        <p:nvSpPr>
          <p:cNvPr id="9" name="TextBox 8"/>
          <p:cNvSpPr txBox="1"/>
          <p:nvPr/>
        </p:nvSpPr>
        <p:spPr>
          <a:xfrm>
            <a:off x="5257800" y="1076980"/>
            <a:ext cx="3048000" cy="461665"/>
          </a:xfrm>
          <a:prstGeom prst="rect">
            <a:avLst/>
          </a:prstGeom>
          <a:noFill/>
        </p:spPr>
        <p:txBody>
          <a:bodyPr wrap="square" rtlCol="0">
            <a:spAutoFit/>
          </a:bodyPr>
          <a:lstStyle/>
          <a:p>
            <a:r>
              <a:rPr lang="en-US" sz="2400" dirty="0" smtClean="0">
                <a:solidFill>
                  <a:schemeClr val="bg2"/>
                </a:solidFill>
                <a:latin typeface="Rockwell Condensed" pitchFamily="18" charset="0"/>
              </a:rPr>
              <a:t>XML </a:t>
            </a:r>
            <a:r>
              <a:rPr lang="en-US" sz="2400" dirty="0" smtClean="0">
                <a:solidFill>
                  <a:srgbClr val="F3703A"/>
                </a:solidFill>
                <a:latin typeface="Rockwell Condensed" pitchFamily="18" charset="0"/>
              </a:rPr>
              <a:t>Processing</a:t>
            </a:r>
            <a:endParaRPr lang="en-US" sz="2400" dirty="0">
              <a:solidFill>
                <a:srgbClr val="F3703A"/>
              </a:solidFill>
              <a:latin typeface="Rockwell Condensed" pitchFamily="18" charset="0"/>
            </a:endParaRPr>
          </a:p>
        </p:txBody>
      </p:sp>
      <p:sp>
        <p:nvSpPr>
          <p:cNvPr id="10" name="Rounded Rectangle 9"/>
          <p:cNvSpPr/>
          <p:nvPr/>
        </p:nvSpPr>
        <p:spPr>
          <a:xfrm>
            <a:off x="9144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461665"/>
          </a:xfrm>
          <a:prstGeom prst="rect">
            <a:avLst/>
          </a:prstGeom>
          <a:noFill/>
        </p:spPr>
        <p:txBody>
          <a:bodyPr wrap="square" rtlCol="0">
            <a:spAutoFit/>
          </a:bodyPr>
          <a:lstStyle/>
          <a:p>
            <a:r>
              <a:rPr lang="en-US" sz="2400" dirty="0" smtClean="0">
                <a:solidFill>
                  <a:schemeClr val="bg2"/>
                </a:solidFill>
                <a:latin typeface="Rockwell Condensed" pitchFamily="18" charset="0"/>
              </a:rPr>
              <a:t>JSON</a:t>
            </a:r>
            <a:endParaRPr lang="en-US" sz="2400" dirty="0">
              <a:solidFill>
                <a:schemeClr val="accent5"/>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286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8" name="TextBox 27"/>
          <p:cNvSpPr txBox="1"/>
          <p:nvPr/>
        </p:nvSpPr>
        <p:spPr>
          <a:xfrm>
            <a:off x="914400" y="53528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16" name="Rounded Rectangle 15"/>
          <p:cNvSpPr/>
          <p:nvPr/>
        </p:nvSpPr>
        <p:spPr>
          <a:xfrm>
            <a:off x="9144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1676401" y="3972580"/>
            <a:ext cx="2590800" cy="830997"/>
          </a:xfrm>
          <a:prstGeom prst="rect">
            <a:avLst/>
          </a:prstGeom>
          <a:noFill/>
        </p:spPr>
        <p:txBody>
          <a:bodyPr wrap="square" rtlCol="0">
            <a:spAutoFit/>
          </a:bodyPr>
          <a:lstStyle/>
          <a:p>
            <a:r>
              <a:rPr lang="en-US" sz="2400" dirty="0" smtClean="0">
                <a:solidFill>
                  <a:srgbClr val="F3703A"/>
                </a:solidFill>
                <a:latin typeface="Rockwell Condensed" pitchFamily="18" charset="0"/>
              </a:rPr>
              <a:t>Consuming</a:t>
            </a:r>
            <a:r>
              <a:rPr lang="en-US" sz="2400" dirty="0" smtClean="0">
                <a:solidFill>
                  <a:schemeClr val="bg2"/>
                </a:solidFill>
                <a:latin typeface="Rockwell Condensed" pitchFamily="18" charset="0"/>
              </a:rPr>
              <a:t> Web Services in PHP</a:t>
            </a:r>
            <a:endParaRPr lang="en-US" sz="2400" dirty="0">
              <a:solidFill>
                <a:srgbClr val="F3703A"/>
              </a:solidFill>
              <a:latin typeface="Rockwell Condensed" pitchFamily="18" charset="0"/>
            </a:endParaRPr>
          </a:p>
        </p:txBody>
      </p:sp>
      <p:sp>
        <p:nvSpPr>
          <p:cNvPr id="18" name="TextBox 17"/>
          <p:cNvSpPr txBox="1"/>
          <p:nvPr/>
        </p:nvSpPr>
        <p:spPr>
          <a:xfrm>
            <a:off x="914400" y="3733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19" name="Rounded Rectangle 18"/>
          <p:cNvSpPr/>
          <p:nvPr/>
        </p:nvSpPr>
        <p:spPr>
          <a:xfrm>
            <a:off x="914400" y="51816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676400" y="5344180"/>
            <a:ext cx="2667000" cy="830997"/>
          </a:xfrm>
          <a:prstGeom prst="rect">
            <a:avLst/>
          </a:prstGeom>
          <a:noFill/>
        </p:spPr>
        <p:txBody>
          <a:bodyPr wrap="square" rtlCol="0">
            <a:spAutoFit/>
          </a:bodyPr>
          <a:lstStyle/>
          <a:p>
            <a:r>
              <a:rPr lang="en-US" sz="2400" dirty="0" smtClean="0">
                <a:solidFill>
                  <a:srgbClr val="F3703A"/>
                </a:solidFill>
                <a:latin typeface="Rockwell Condensed" pitchFamily="18" charset="0"/>
              </a:rPr>
              <a:t>Asynchronous</a:t>
            </a:r>
            <a:r>
              <a:rPr lang="en-US" sz="2400" dirty="0" smtClean="0">
                <a:solidFill>
                  <a:schemeClr val="bg2"/>
                </a:solidFill>
                <a:latin typeface="Rockwell Condensed" pitchFamily="18" charset="0"/>
              </a:rPr>
              <a:t> Web Services</a:t>
            </a:r>
            <a:endParaRPr lang="en-US" sz="2400" dirty="0">
              <a:solidFill>
                <a:srgbClr val="F3703A"/>
              </a:solidFill>
              <a:latin typeface="Rockwell Condensed" pitchFamily="18" charset="0"/>
            </a:endParaRPr>
          </a:p>
        </p:txBody>
      </p:sp>
      <p:sp>
        <p:nvSpPr>
          <p:cNvPr id="24" name="TextBox 23"/>
          <p:cNvSpPr txBox="1"/>
          <p:nvPr/>
        </p:nvSpPr>
        <p:spPr>
          <a:xfrm>
            <a:off x="914400" y="52004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31" name="Rounded Rectangle 30"/>
          <p:cNvSpPr/>
          <p:nvPr/>
        </p:nvSpPr>
        <p:spPr>
          <a:xfrm>
            <a:off x="46482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5410201" y="2524780"/>
            <a:ext cx="2590800" cy="830997"/>
          </a:xfrm>
          <a:prstGeom prst="rect">
            <a:avLst/>
          </a:prstGeom>
          <a:noFill/>
        </p:spPr>
        <p:txBody>
          <a:bodyPr wrap="square" rtlCol="0">
            <a:spAutoFit/>
          </a:bodyPr>
          <a:lstStyle/>
          <a:p>
            <a:r>
              <a:rPr lang="en-US" sz="2400" dirty="0" smtClean="0">
                <a:solidFill>
                  <a:schemeClr val="bg2"/>
                </a:solidFill>
                <a:latin typeface="Rockwell Condensed" pitchFamily="18" charset="0"/>
              </a:rPr>
              <a:t>Overview of </a:t>
            </a:r>
            <a:r>
              <a:rPr lang="en-US" sz="2400" dirty="0" smtClean="0">
                <a:solidFill>
                  <a:schemeClr val="accent5"/>
                </a:solidFill>
                <a:latin typeface="Rockwell Condensed" pitchFamily="18" charset="0"/>
              </a:rPr>
              <a:t>Web Services</a:t>
            </a:r>
            <a:endParaRPr lang="en-US" sz="2400" dirty="0">
              <a:solidFill>
                <a:schemeClr val="accent5"/>
              </a:solidFill>
              <a:latin typeface="Rockwell Condensed" pitchFamily="18" charset="0"/>
            </a:endParaRPr>
          </a:p>
        </p:txBody>
      </p:sp>
      <p:sp>
        <p:nvSpPr>
          <p:cNvPr id="33" name="TextBox 32"/>
          <p:cNvSpPr txBox="1"/>
          <p:nvPr/>
        </p:nvSpPr>
        <p:spPr>
          <a:xfrm>
            <a:off x="4648200" y="2286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34" name="Rounded Rectangle 33"/>
          <p:cNvSpPr/>
          <p:nvPr/>
        </p:nvSpPr>
        <p:spPr>
          <a:xfrm>
            <a:off x="46482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410201" y="3972580"/>
            <a:ext cx="2590800" cy="830997"/>
          </a:xfrm>
          <a:prstGeom prst="rect">
            <a:avLst/>
          </a:prstGeom>
          <a:noFill/>
        </p:spPr>
        <p:txBody>
          <a:bodyPr wrap="square" rtlCol="0">
            <a:spAutoFit/>
          </a:bodyPr>
          <a:lstStyle/>
          <a:p>
            <a:r>
              <a:rPr lang="en-US" sz="2400" dirty="0" smtClean="0">
                <a:solidFill>
                  <a:srgbClr val="F3703A"/>
                </a:solidFill>
                <a:latin typeface="Rockwell Condensed" pitchFamily="18" charset="0"/>
              </a:rPr>
              <a:t>Creating</a:t>
            </a:r>
            <a:r>
              <a:rPr lang="en-US" sz="2400" dirty="0" smtClean="0">
                <a:solidFill>
                  <a:schemeClr val="bg2"/>
                </a:solidFill>
                <a:latin typeface="Rockwell Condensed" pitchFamily="18" charset="0"/>
              </a:rPr>
              <a:t> Web Services</a:t>
            </a:r>
            <a:endParaRPr lang="en-US" sz="2400" dirty="0">
              <a:solidFill>
                <a:schemeClr val="accent5"/>
              </a:solidFill>
              <a:latin typeface="Rockwell Condensed" pitchFamily="18" charset="0"/>
            </a:endParaRPr>
          </a:p>
        </p:txBody>
      </p:sp>
      <p:sp>
        <p:nvSpPr>
          <p:cNvPr id="36" name="TextBox 35"/>
          <p:cNvSpPr txBox="1"/>
          <p:nvPr/>
        </p:nvSpPr>
        <p:spPr>
          <a:xfrm>
            <a:off x="4648200" y="3733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Tree>
    <p:extLst>
      <p:ext uri="{BB962C8B-B14F-4D97-AF65-F5344CB8AC3E}">
        <p14:creationId xmlns:p14="http://schemas.microsoft.com/office/powerpoint/2010/main" val="24648520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Type Definition</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Example</a:t>
            </a:r>
            <a:endParaRPr lang="en-US" dirty="0"/>
          </a:p>
        </p:txBody>
      </p:sp>
      <p:sp>
        <p:nvSpPr>
          <p:cNvPr id="3" name="Content Placeholder 2"/>
          <p:cNvSpPr>
            <a:spLocks noGrp="1"/>
          </p:cNvSpPr>
          <p:nvPr>
            <p:ph idx="1"/>
          </p:nvPr>
        </p:nvSpPr>
        <p:spPr/>
        <p:txBody>
          <a:bodyPr>
            <a:normAutofit/>
          </a:bodyPr>
          <a:lstStyle/>
          <a:p>
            <a:r>
              <a:rPr lang="en-US" dirty="0"/>
              <a:t>The main drawback with DTDs is that they can only validate the existence </a:t>
            </a:r>
            <a:r>
              <a:rPr lang="en-US" dirty="0" smtClean="0"/>
              <a:t>and ordering </a:t>
            </a:r>
            <a:r>
              <a:rPr lang="en-US" dirty="0"/>
              <a:t>of </a:t>
            </a:r>
            <a:r>
              <a:rPr lang="en-US" dirty="0" smtClean="0"/>
              <a:t>elements. </a:t>
            </a:r>
            <a:r>
              <a:rPr lang="en-US" dirty="0"/>
              <a:t>They provide no way to </a:t>
            </a:r>
            <a:r>
              <a:rPr lang="en-US" dirty="0" smtClean="0"/>
              <a:t>validate the </a:t>
            </a:r>
            <a:r>
              <a:rPr lang="en-US" dirty="0"/>
              <a:t>values of attributes or the textual content of elements. </a:t>
            </a:r>
            <a:endParaRPr lang="en-US" dirty="0" smtClean="0"/>
          </a:p>
          <a:p>
            <a:r>
              <a:rPr lang="en-US" dirty="0" smtClean="0"/>
              <a:t>For </a:t>
            </a:r>
            <a:r>
              <a:rPr lang="en-US" dirty="0"/>
              <a:t>this type </a:t>
            </a:r>
            <a:r>
              <a:rPr lang="en-US" dirty="0" smtClean="0"/>
              <a:t>of validation</a:t>
            </a:r>
            <a:r>
              <a:rPr lang="en-US" dirty="0"/>
              <a:t>, one must instead use XML schemas, which have the added advantage </a:t>
            </a:r>
            <a:r>
              <a:rPr lang="en-US" dirty="0" smtClean="0"/>
              <a:t>of using </a:t>
            </a:r>
            <a:r>
              <a:rPr lang="en-US" dirty="0"/>
              <a:t>XML syntax. Unfortunately, schemas have the corresponding </a:t>
            </a:r>
            <a:r>
              <a:rPr lang="en-US" dirty="0" smtClean="0"/>
              <a:t>disadvantage of </a:t>
            </a:r>
            <a:r>
              <a:rPr lang="en-US" dirty="0"/>
              <a:t>being long-winded and harder for humans to read and comprehend; for </a:t>
            </a:r>
            <a:r>
              <a:rPr lang="en-US" dirty="0" smtClean="0"/>
              <a:t>this reason</a:t>
            </a:r>
            <a:r>
              <a:rPr lang="en-US" dirty="0"/>
              <a:t>, they are typically created with tools.</a:t>
            </a:r>
          </a:p>
        </p:txBody>
      </p:sp>
    </p:spTree>
    <p:extLst>
      <p:ext uri="{BB962C8B-B14F-4D97-AF65-F5344CB8AC3E}">
        <p14:creationId xmlns:p14="http://schemas.microsoft.com/office/powerpoint/2010/main" val="3314684371"/>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3084</TotalTime>
  <Words>3072</Words>
  <Application>Microsoft Office PowerPoint</Application>
  <PresentationFormat>On-screen Show (4:3)</PresentationFormat>
  <Paragraphs>399</Paragraphs>
  <Slides>85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Consolas</vt:lpstr>
      <vt:lpstr>Rockwell</vt:lpstr>
      <vt:lpstr>Rockwell Condensed</vt:lpstr>
      <vt:lpstr>Rockwell Extra Bold</vt:lpstr>
      <vt:lpstr>Wingdings</vt:lpstr>
      <vt:lpstr>Presentation</vt:lpstr>
      <vt:lpstr>XML Processing and Web Services</vt:lpstr>
      <vt:lpstr>Objectives</vt:lpstr>
      <vt:lpstr>XML Overview</vt:lpstr>
      <vt:lpstr>XML Overview</vt:lpstr>
      <vt:lpstr>XML Overview</vt:lpstr>
      <vt:lpstr>Well Formed XML</vt:lpstr>
      <vt:lpstr>Valid XML</vt:lpstr>
      <vt:lpstr>Data Type Definition</vt:lpstr>
      <vt:lpstr>Data Type Definition</vt:lpstr>
      <vt:lpstr>XML Schema</vt:lpstr>
      <vt:lpstr>XPath</vt:lpstr>
      <vt:lpstr>XPath</vt:lpstr>
      <vt:lpstr>XPath</vt:lpstr>
      <vt:lpstr>XSLT</vt:lpstr>
      <vt:lpstr>XSLT</vt:lpstr>
      <vt:lpstr>XSLT</vt:lpstr>
      <vt:lpstr>XSLT</vt:lpstr>
      <vt:lpstr>XML Processing</vt:lpstr>
      <vt:lpstr>XML Processing</vt:lpstr>
      <vt:lpstr>XML Processing</vt:lpstr>
      <vt:lpstr>XML Processing</vt:lpstr>
      <vt:lpstr>XML Processing</vt:lpstr>
      <vt:lpstr>XML Processing</vt:lpstr>
      <vt:lpstr>XML Processing</vt:lpstr>
      <vt:lpstr>XML Processing</vt:lpstr>
      <vt:lpstr>XML Processing</vt:lpstr>
      <vt:lpstr>XML Processing</vt:lpstr>
      <vt:lpstr>JSON</vt:lpstr>
      <vt:lpstr>JSON</vt:lpstr>
      <vt:lpstr>JSON</vt:lpstr>
      <vt:lpstr>Using JSON in JavaScript</vt:lpstr>
      <vt:lpstr>Using JSON in JavaScript</vt:lpstr>
      <vt:lpstr>Using JSON in PHP</vt:lpstr>
      <vt:lpstr>Using JSON in PHP</vt:lpstr>
      <vt:lpstr>Using JSON in PHP</vt:lpstr>
      <vt:lpstr>Overview of Web Services</vt:lpstr>
      <vt:lpstr>Web Services</vt:lpstr>
      <vt:lpstr>Web Services</vt:lpstr>
      <vt:lpstr>Web Services</vt:lpstr>
      <vt:lpstr>Web Services</vt:lpstr>
      <vt:lpstr>Web Services</vt:lpstr>
      <vt:lpstr>Web Services</vt:lpstr>
      <vt:lpstr>Web Services</vt:lpstr>
      <vt:lpstr>An Example Web Service</vt:lpstr>
      <vt:lpstr>An Example Web Service</vt:lpstr>
      <vt:lpstr>An Example Web Service</vt:lpstr>
      <vt:lpstr>An Example Web Service</vt:lpstr>
      <vt:lpstr>Identifying and Authenticating Service Requests</vt:lpstr>
      <vt:lpstr>Identity examples</vt:lpstr>
      <vt:lpstr>Identity examples</vt:lpstr>
      <vt:lpstr>Authentication</vt:lpstr>
      <vt:lpstr>Consuming web Services in PHP</vt:lpstr>
      <vt:lpstr>Consuming Web Services in PHP</vt:lpstr>
      <vt:lpstr>Consuming Web Services in PHP</vt:lpstr>
      <vt:lpstr>A Flickr Example</vt:lpstr>
      <vt:lpstr>A Flickr Example</vt:lpstr>
      <vt:lpstr>A Flickr Example</vt:lpstr>
      <vt:lpstr>A Flickr Example</vt:lpstr>
      <vt:lpstr>A Flickr Example</vt:lpstr>
      <vt:lpstr>Consuming JSON Services</vt:lpstr>
      <vt:lpstr>Consuming JSON Services</vt:lpstr>
      <vt:lpstr>Consuming JSON Services</vt:lpstr>
      <vt:lpstr>Consuming JSON Services</vt:lpstr>
      <vt:lpstr>Consuming JSON Services</vt:lpstr>
      <vt:lpstr>Creating Web Services</vt:lpstr>
      <vt:lpstr>Creating Your Own Services</vt:lpstr>
      <vt:lpstr>Creating an XML Service</vt:lpstr>
      <vt:lpstr>Creating an XML Service</vt:lpstr>
      <vt:lpstr>Creating an XML Service</vt:lpstr>
      <vt:lpstr>Creating an XML Service</vt:lpstr>
      <vt:lpstr>Creating an XML Service</vt:lpstr>
      <vt:lpstr>Creating an JSON Service</vt:lpstr>
      <vt:lpstr>Creating an JSON Service</vt:lpstr>
      <vt:lpstr>Creating an JSON Service</vt:lpstr>
      <vt:lpstr>Creating an JSON Service</vt:lpstr>
      <vt:lpstr>Creating an JSON Service</vt:lpstr>
      <vt:lpstr>Interacting Asynchronously with Web Services</vt:lpstr>
      <vt:lpstr>Tying it all together</vt:lpstr>
      <vt:lpstr>Consuming your own service</vt:lpstr>
      <vt:lpstr>Consuming your own service</vt:lpstr>
      <vt:lpstr>Using Google Maps</vt:lpstr>
      <vt:lpstr>Using Google Maps</vt:lpstr>
      <vt:lpstr>Using Google Maps</vt:lpstr>
      <vt:lpstr>Using Google Maps</vt:lpstr>
      <vt:lpstr>What You’ve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Ricardo Hoar</dc:creator>
  <cp:lastModifiedBy>yang</cp:lastModifiedBy>
  <cp:revision>974</cp:revision>
  <dcterms:created xsi:type="dcterms:W3CDTF">2012-11-14T17:20:48Z</dcterms:created>
  <dcterms:modified xsi:type="dcterms:W3CDTF">2016-05-04T14:28:33Z</dcterms:modified>
</cp:coreProperties>
</file>